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8288000" cy="10287000"/>
  <p:notesSz cx="6858000" cy="9144000"/>
  <p:embeddedFontLst>
    <p:embeddedFont>
      <p:font typeface="DM Sans Bold" charset="1" panose="00000000000000000000"/>
      <p:regular r:id="rId44"/>
    </p:embeddedFont>
    <p:embeddedFont>
      <p:font typeface="TT Hoves Bold" charset="1" panose="02000003020000060003"/>
      <p:regular r:id="rId45"/>
    </p:embeddedFont>
    <p:embeddedFont>
      <p:font typeface="DM Sans" charset="1" panose="00000000000000000000"/>
      <p:regular r:id="rId46"/>
    </p:embeddedFont>
    <p:embeddedFont>
      <p:font typeface="TT Rounds Condensed" charset="1" panose="02000506030000020003"/>
      <p:regular r:id="rId47"/>
    </p:embeddedFont>
    <p:embeddedFont>
      <p:font typeface="TT Rounds Condensed Bold" charset="1" panose="02000806030000020003"/>
      <p:regular r:id="rId48"/>
    </p:embeddedFont>
    <p:embeddedFont>
      <p:font typeface="Times New Roman Bold" charset="1" panose="02030802070405020303"/>
      <p:regular r:id="rId49"/>
    </p:embeddedFont>
    <p:embeddedFont>
      <p:font typeface="Arial" charset="1" panose="020B0502020202020204"/>
      <p:regular r:id="rId50"/>
    </p:embeddedFont>
    <p:embeddedFont>
      <p:font typeface="Lato Bold" charset="1" panose="020F0502020204030203"/>
      <p:regular r:id="rId51"/>
    </p:embeddedFont>
    <p:embeddedFont>
      <p:font typeface="Arimo" charset="1" panose="020B0604020202020204"/>
      <p:regular r:id="rId52"/>
    </p:embeddedFont>
    <p:embeddedFont>
      <p:font typeface="Times New Roman" charset="1" panose="02030502070405020303"/>
      <p:regular r:id="rId53"/>
    </p:embeddedFont>
    <p:embeddedFont>
      <p:font typeface="Arial Bold" charset="1" panose="020B0802020202020204"/>
      <p:regular r:id="rId54"/>
    </p:embeddedFont>
    <p:embeddedFont>
      <p:font typeface="Arimo Bold Italics" charset="1" panose="020B0704020202090204"/>
      <p:regular r:id="rId55"/>
    </p:embeddedFont>
    <p:embeddedFont>
      <p:font typeface="Arimo Bold" charset="1" panose="020B0704020202020204"/>
      <p:regular r:id="rId56"/>
    </p:embeddedFont>
    <p:embeddedFont>
      <p:font typeface="Arimo Italics" charset="1" panose="020B0604020202090204"/>
      <p:regular r:id="rId57"/>
    </p:embeddedFont>
    <p:embeddedFont>
      <p:font typeface="Roboto" charset="1" panose="02000000000000000000"/>
      <p:regular r:id="rId58"/>
    </p:embeddedFont>
    <p:embeddedFont>
      <p:font typeface="Canva Sans Bold" charset="1" panose="020B0803030501040103"/>
      <p:regular r:id="rId59"/>
    </p:embeddedFont>
    <p:embeddedFont>
      <p:font typeface="Canva Sans" charset="1" panose="020B0503030501040103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7.png" Type="http://schemas.openxmlformats.org/officeDocument/2006/relationships/image"/><Relationship Id="rId5" Target="https://www.geeksforgeeks.org/understanding-of-lstm-networks/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8.jpeg" Type="http://schemas.openxmlformats.org/officeDocument/2006/relationships/image"/><Relationship Id="rId5" Target="https://www.geeksforgeeks.org/understanding-of-lstm-networks/" TargetMode="External" Type="http://schemas.openxmlformats.org/officeDocument/2006/relationships/hyperlink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9.png" Type="http://schemas.openxmlformats.org/officeDocument/2006/relationships/image"/><Relationship Id="rId5" Target="https://www.geeksforgeeks.org/understanding-of-lstm-networks/%20)" TargetMode="External" Type="http://schemas.openxmlformats.org/officeDocument/2006/relationships/hyperlink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2" Target="../media/image7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57.png" Type="http://schemas.openxmlformats.org/officeDocument/2006/relationships/image"/><Relationship Id="rId5" Target="https://www.kaggle.com/datasets/debashis74017/nifty-50-minute-data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59.pn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Relationship Id="rId6" Target="../media/image6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Relationship Id="rId6" Target="../media/image75.svg" Type="http://schemas.openxmlformats.org/officeDocument/2006/relationships/image"/><Relationship Id="rId7" Target="../media/image76.png" Type="http://schemas.openxmlformats.org/officeDocument/2006/relationships/image"/><Relationship Id="rId8" Target="../media/image77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jpeg" Type="http://schemas.openxmlformats.org/officeDocument/2006/relationships/image"/><Relationship Id="rId3" Target="../media/image79.png" Type="http://schemas.openxmlformats.org/officeDocument/2006/relationships/image"/><Relationship Id="rId4" Target="../media/image80.svg" Type="http://schemas.openxmlformats.org/officeDocument/2006/relationships/image"/><Relationship Id="rId5" Target="../media/image81.pn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36.png" Type="http://schemas.openxmlformats.org/officeDocument/2006/relationships/image"/><Relationship Id="rId15" Target="../media/image37.svg" Type="http://schemas.openxmlformats.org/officeDocument/2006/relationships/image"/><Relationship Id="rId16" Target="../media/image38.png" Type="http://schemas.openxmlformats.org/officeDocument/2006/relationships/image"/><Relationship Id="rId17" Target="../media/image39.svg" Type="http://schemas.openxmlformats.org/officeDocument/2006/relationships/image"/><Relationship Id="rId18" Target="../media/image40.png" Type="http://schemas.openxmlformats.org/officeDocument/2006/relationships/image"/><Relationship Id="rId19" Target="../media/image41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kaggle.com/datasets/debashis74017/nifty-50-minute-data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11000">
              <a:srgbClr val="000000">
                <a:alpha val="100000"/>
              </a:srgbClr>
            </a:gs>
            <a:gs pos="100000">
              <a:srgbClr val="2F5597">
                <a:alpha val="100000"/>
              </a:srgbClr>
            </a:gs>
          </a:gsLst>
          <a:lin ang="13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024708" y="8101827"/>
            <a:ext cx="13850560" cy="0"/>
          </a:xfrm>
          <a:prstGeom prst="line">
            <a:avLst/>
          </a:prstGeom>
          <a:ln cap="flat" w="2857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525006" y="618058"/>
            <a:ext cx="6443339" cy="1424425"/>
          </a:xfrm>
          <a:custGeom>
            <a:avLst/>
            <a:gdLst/>
            <a:ahLst/>
            <a:cxnLst/>
            <a:rect r="r" b="b" t="t" l="l"/>
            <a:pathLst>
              <a:path h="1424425" w="6443339">
                <a:moveTo>
                  <a:pt x="0" y="0"/>
                </a:moveTo>
                <a:lnTo>
                  <a:pt x="6443340" y="0"/>
                </a:lnTo>
                <a:lnTo>
                  <a:pt x="6443340" y="1424425"/>
                </a:lnTo>
                <a:lnTo>
                  <a:pt x="0" y="1424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8286" y="224086"/>
            <a:ext cx="17831215" cy="9691839"/>
          </a:xfrm>
          <a:custGeom>
            <a:avLst/>
            <a:gdLst/>
            <a:ahLst/>
            <a:cxnLst/>
            <a:rect r="r" b="b" t="t" l="l"/>
            <a:pathLst>
              <a:path h="9691839" w="17831215">
                <a:moveTo>
                  <a:pt x="0" y="0"/>
                </a:moveTo>
                <a:lnTo>
                  <a:pt x="17831214" y="0"/>
                </a:lnTo>
                <a:lnTo>
                  <a:pt x="17831214" y="9691839"/>
                </a:lnTo>
                <a:lnTo>
                  <a:pt x="0" y="9691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</a:blip>
            <a:stretch>
              <a:fillRect l="-1397" t="0" r="-1397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2784829" y="210160"/>
            <a:ext cx="3807784" cy="2240221"/>
          </a:xfrm>
          <a:custGeom>
            <a:avLst/>
            <a:gdLst/>
            <a:ahLst/>
            <a:cxnLst/>
            <a:rect r="r" b="b" t="t" l="l"/>
            <a:pathLst>
              <a:path h="2240221" w="3807784">
                <a:moveTo>
                  <a:pt x="3807784" y="0"/>
                </a:moveTo>
                <a:lnTo>
                  <a:pt x="0" y="0"/>
                </a:lnTo>
                <a:lnTo>
                  <a:pt x="0" y="2240221"/>
                </a:lnTo>
                <a:lnTo>
                  <a:pt x="3807784" y="2240221"/>
                </a:lnTo>
                <a:lnTo>
                  <a:pt x="3807784" y="0"/>
                </a:lnTo>
                <a:close/>
              </a:path>
            </a:pathLst>
          </a:custGeom>
          <a:blipFill>
            <a:blip r:embed="rId4">
              <a:alphaModFix amt="5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8885" y="2318708"/>
            <a:ext cx="17690616" cy="1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05"/>
              </a:lnSpc>
            </a:pPr>
            <a:r>
              <a:rPr lang="en-US" sz="6718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Enhancing Option Trading Predictions On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224086"/>
            <a:ext cx="3807784" cy="2240221"/>
          </a:xfrm>
          <a:custGeom>
            <a:avLst/>
            <a:gdLst/>
            <a:ahLst/>
            <a:cxnLst/>
            <a:rect r="r" b="b" t="t" l="l"/>
            <a:pathLst>
              <a:path h="2240221" w="3807784">
                <a:moveTo>
                  <a:pt x="0" y="0"/>
                </a:moveTo>
                <a:lnTo>
                  <a:pt x="3807784" y="0"/>
                </a:lnTo>
                <a:lnTo>
                  <a:pt x="3807784" y="2240221"/>
                </a:lnTo>
                <a:lnTo>
                  <a:pt x="0" y="22402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5531131" y="8045947"/>
            <a:ext cx="2615044" cy="1627865"/>
          </a:xfrm>
          <a:custGeom>
            <a:avLst/>
            <a:gdLst/>
            <a:ahLst/>
            <a:cxnLst/>
            <a:rect r="r" b="b" t="t" l="l"/>
            <a:pathLst>
              <a:path h="1627865" w="2615044">
                <a:moveTo>
                  <a:pt x="0" y="1627865"/>
                </a:moveTo>
                <a:lnTo>
                  <a:pt x="2615044" y="1627865"/>
                </a:lnTo>
                <a:lnTo>
                  <a:pt x="2615044" y="0"/>
                </a:lnTo>
                <a:lnTo>
                  <a:pt x="0" y="0"/>
                </a:lnTo>
                <a:lnTo>
                  <a:pt x="0" y="1627865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31378" y="3835907"/>
            <a:ext cx="6331534" cy="184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81"/>
              </a:lnSpc>
            </a:pPr>
            <a:r>
              <a:rPr lang="en-US" b="true" sz="10844">
                <a:solidFill>
                  <a:srgbClr val="FF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NIFTY-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99685" y="3835907"/>
            <a:ext cx="2937322" cy="184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81"/>
              </a:lnSpc>
            </a:pPr>
            <a:r>
              <a:rPr lang="en-US" b="true" sz="10844">
                <a:solidFill>
                  <a:srgbClr val="3AFF11"/>
                </a:solidFill>
                <a:latin typeface="TT Hoves Bold"/>
                <a:ea typeface="TT Hoves Bold"/>
                <a:cs typeface="TT Hoves Bold"/>
                <a:sym typeface="TT Hoves Bold"/>
              </a:rPr>
              <a:t>50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5508" y="5957375"/>
            <a:ext cx="12403275" cy="1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05"/>
              </a:lnSpc>
            </a:pPr>
            <a:r>
              <a:rPr lang="en-US" sz="6718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Using Ensemble Technique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8167" y="7931647"/>
            <a:ext cx="2923859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OPTION_TRADING.COM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8167" y="8614907"/>
            <a:ext cx="9746457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By : Praveen Choudhary |  Guided By: Sahil Shah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Prn : 23070243065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740430" y="7903072"/>
            <a:ext cx="2615044" cy="1627865"/>
          </a:xfrm>
          <a:custGeom>
            <a:avLst/>
            <a:gdLst/>
            <a:ahLst/>
            <a:cxnLst/>
            <a:rect r="r" b="b" t="t" l="l"/>
            <a:pathLst>
              <a:path h="1627865" w="2615044">
                <a:moveTo>
                  <a:pt x="0" y="0"/>
                </a:moveTo>
                <a:lnTo>
                  <a:pt x="2615044" y="0"/>
                </a:lnTo>
                <a:lnTo>
                  <a:pt x="2615044" y="1627865"/>
                </a:lnTo>
                <a:lnTo>
                  <a:pt x="0" y="16278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499685" y="8910319"/>
            <a:ext cx="2001524" cy="1627865"/>
          </a:xfrm>
          <a:custGeom>
            <a:avLst/>
            <a:gdLst/>
            <a:ahLst/>
            <a:cxnLst/>
            <a:rect r="r" b="b" t="t" l="l"/>
            <a:pathLst>
              <a:path h="1627865" w="2001524">
                <a:moveTo>
                  <a:pt x="0" y="0"/>
                </a:moveTo>
                <a:lnTo>
                  <a:pt x="2001524" y="0"/>
                </a:lnTo>
                <a:lnTo>
                  <a:pt x="2001524" y="1627865"/>
                </a:lnTo>
                <a:lnTo>
                  <a:pt x="0" y="16278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0652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4102454"/>
            <a:ext cx="18297525" cy="2101215"/>
            <a:chOff x="0" y="0"/>
            <a:chExt cx="24396700" cy="2801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2801620"/>
            </a:xfrm>
            <a:custGeom>
              <a:avLst/>
              <a:gdLst/>
              <a:ahLst/>
              <a:cxnLst/>
              <a:rect r="r" b="b" t="t" l="l"/>
              <a:pathLst>
                <a:path h="2801620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2801620"/>
                  </a:lnTo>
                  <a:lnTo>
                    <a:pt x="0" y="2801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5590" r="0" b="-5559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51435"/>
              <a:ext cx="24152860" cy="268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40"/>
                </a:lnSpc>
              </a:pPr>
              <a:r>
                <a:rPr lang="en-US" b="true" sz="13200" spc="123">
                  <a:solidFill>
                    <a:srgbClr val="E7E6E6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WORKFLOW: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6130" y="5050756"/>
            <a:ext cx="3220689" cy="837242"/>
            <a:chOff x="0" y="0"/>
            <a:chExt cx="4294252" cy="11163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94252" cy="1116323"/>
            </a:xfrm>
            <a:custGeom>
              <a:avLst/>
              <a:gdLst/>
              <a:ahLst/>
              <a:cxnLst/>
              <a:rect r="r" b="b" t="t" l="l"/>
              <a:pathLst>
                <a:path h="1116323" w="4294252">
                  <a:moveTo>
                    <a:pt x="0" y="0"/>
                  </a:moveTo>
                  <a:lnTo>
                    <a:pt x="4294252" y="0"/>
                  </a:lnTo>
                  <a:lnTo>
                    <a:pt x="4294252" y="1116323"/>
                  </a:lnTo>
                  <a:lnTo>
                    <a:pt x="0" y="1116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65630" r="0" b="-6563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77161" y="215261"/>
              <a:ext cx="3939929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b="true" sz="3750" spc="110">
                  <a:solidFill>
                    <a:srgbClr val="E7E6E6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Data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70669" y="5050756"/>
            <a:ext cx="690291" cy="805893"/>
          </a:xfrm>
          <a:custGeom>
            <a:avLst/>
            <a:gdLst/>
            <a:ahLst/>
            <a:cxnLst/>
            <a:rect r="r" b="b" t="t" l="l"/>
            <a:pathLst>
              <a:path h="805893" w="690291">
                <a:moveTo>
                  <a:pt x="0" y="0"/>
                </a:moveTo>
                <a:lnTo>
                  <a:pt x="690291" y="0"/>
                </a:lnTo>
                <a:lnTo>
                  <a:pt x="690291" y="805892"/>
                </a:lnTo>
                <a:lnTo>
                  <a:pt x="0" y="805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260960" y="1880178"/>
            <a:ext cx="3220689" cy="1865942"/>
            <a:chOff x="0" y="0"/>
            <a:chExt cx="4294252" cy="24879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94252" cy="2487923"/>
            </a:xfrm>
            <a:custGeom>
              <a:avLst/>
              <a:gdLst/>
              <a:ahLst/>
              <a:cxnLst/>
              <a:rect r="r" b="b" t="t" l="l"/>
              <a:pathLst>
                <a:path h="2487923" w="4294252">
                  <a:moveTo>
                    <a:pt x="0" y="0"/>
                  </a:moveTo>
                  <a:lnTo>
                    <a:pt x="4294252" y="0"/>
                  </a:lnTo>
                  <a:lnTo>
                    <a:pt x="4294252" y="2487923"/>
                  </a:lnTo>
                  <a:lnTo>
                    <a:pt x="0" y="2487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883" r="0" b="-1883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77161" y="215261"/>
              <a:ext cx="3939929" cy="2095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b="true" sz="3750" spc="108">
                  <a:solidFill>
                    <a:srgbClr val="E7E6E6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STANDALONE LSTM</a:t>
              </a:r>
            </a:p>
            <a:p>
              <a:pPr algn="ctr">
                <a:lnSpc>
                  <a:spcPts val="4050"/>
                </a:lnSpc>
              </a:pPr>
              <a:r>
                <a:rPr lang="en-US" b="true" sz="3750" spc="110">
                  <a:solidFill>
                    <a:srgbClr val="E7E6E6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Machine 1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467208" y="4990749"/>
            <a:ext cx="690291" cy="805893"/>
          </a:xfrm>
          <a:custGeom>
            <a:avLst/>
            <a:gdLst/>
            <a:ahLst/>
            <a:cxnLst/>
            <a:rect r="r" b="b" t="t" l="l"/>
            <a:pathLst>
              <a:path h="805893" w="690291">
                <a:moveTo>
                  <a:pt x="0" y="0"/>
                </a:moveTo>
                <a:lnTo>
                  <a:pt x="690291" y="0"/>
                </a:lnTo>
                <a:lnTo>
                  <a:pt x="690291" y="805893"/>
                </a:lnTo>
                <a:lnTo>
                  <a:pt x="0" y="805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260960" y="4445050"/>
            <a:ext cx="3220689" cy="1865942"/>
            <a:chOff x="0" y="0"/>
            <a:chExt cx="4294252" cy="24879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94252" cy="2487923"/>
            </a:xfrm>
            <a:custGeom>
              <a:avLst/>
              <a:gdLst/>
              <a:ahLst/>
              <a:cxnLst/>
              <a:rect r="r" b="b" t="t" l="l"/>
              <a:pathLst>
                <a:path h="2487923" w="4294252">
                  <a:moveTo>
                    <a:pt x="0" y="0"/>
                  </a:moveTo>
                  <a:lnTo>
                    <a:pt x="4294252" y="0"/>
                  </a:lnTo>
                  <a:lnTo>
                    <a:pt x="4294252" y="2487923"/>
                  </a:lnTo>
                  <a:lnTo>
                    <a:pt x="0" y="2487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883" r="0" b="-1883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77161" y="215261"/>
              <a:ext cx="3939929" cy="2095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b="true" sz="3750" spc="108">
                  <a:solidFill>
                    <a:srgbClr val="E7E6E6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STANDALONE GRU</a:t>
              </a:r>
            </a:p>
            <a:p>
              <a:pPr algn="ctr">
                <a:lnSpc>
                  <a:spcPts val="4050"/>
                </a:lnSpc>
              </a:pPr>
              <a:r>
                <a:rPr lang="en-US" b="true" sz="3750" spc="110">
                  <a:solidFill>
                    <a:srgbClr val="E7E6E6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Machine 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260960" y="7009923"/>
            <a:ext cx="3220689" cy="1865942"/>
            <a:chOff x="0" y="0"/>
            <a:chExt cx="4294252" cy="24879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294252" cy="2487923"/>
            </a:xfrm>
            <a:custGeom>
              <a:avLst/>
              <a:gdLst/>
              <a:ahLst/>
              <a:cxnLst/>
              <a:rect r="r" b="b" t="t" l="l"/>
              <a:pathLst>
                <a:path h="2487923" w="4294252">
                  <a:moveTo>
                    <a:pt x="0" y="0"/>
                  </a:moveTo>
                  <a:lnTo>
                    <a:pt x="4294252" y="0"/>
                  </a:lnTo>
                  <a:lnTo>
                    <a:pt x="4294252" y="2487923"/>
                  </a:lnTo>
                  <a:lnTo>
                    <a:pt x="0" y="2487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883" r="0" b="-1883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77161" y="215261"/>
              <a:ext cx="3939929" cy="2095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b="true" sz="3750" spc="108">
                  <a:solidFill>
                    <a:srgbClr val="E7E6E6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HYBRID MODEL</a:t>
              </a:r>
            </a:p>
            <a:p>
              <a:pPr algn="ctr">
                <a:lnSpc>
                  <a:spcPts val="4050"/>
                </a:lnSpc>
              </a:pPr>
              <a:r>
                <a:rPr lang="en-US" b="true" sz="3750" spc="110">
                  <a:solidFill>
                    <a:srgbClr val="E7E6E6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Machine 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777931" y="4959400"/>
            <a:ext cx="3220689" cy="837242"/>
            <a:chOff x="0" y="0"/>
            <a:chExt cx="4294252" cy="111632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294252" cy="1116323"/>
            </a:xfrm>
            <a:custGeom>
              <a:avLst/>
              <a:gdLst/>
              <a:ahLst/>
              <a:cxnLst/>
              <a:rect r="r" b="b" t="t" l="l"/>
              <a:pathLst>
                <a:path h="1116323" w="4294252">
                  <a:moveTo>
                    <a:pt x="0" y="0"/>
                  </a:moveTo>
                  <a:lnTo>
                    <a:pt x="4294252" y="0"/>
                  </a:lnTo>
                  <a:lnTo>
                    <a:pt x="4294252" y="1116323"/>
                  </a:lnTo>
                  <a:lnTo>
                    <a:pt x="0" y="1116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65630" r="0" b="-6563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77161" y="215261"/>
              <a:ext cx="3939929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b="true" sz="3750" spc="110">
                  <a:solidFill>
                    <a:srgbClr val="E7E6E6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PREDICTION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626087" y="4445050"/>
            <a:ext cx="3220689" cy="1865942"/>
            <a:chOff x="0" y="0"/>
            <a:chExt cx="4294252" cy="248792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294252" cy="2487923"/>
            </a:xfrm>
            <a:custGeom>
              <a:avLst/>
              <a:gdLst/>
              <a:ahLst/>
              <a:cxnLst/>
              <a:rect r="r" b="b" t="t" l="l"/>
              <a:pathLst>
                <a:path h="2487923" w="4294252">
                  <a:moveTo>
                    <a:pt x="0" y="0"/>
                  </a:moveTo>
                  <a:lnTo>
                    <a:pt x="4294252" y="0"/>
                  </a:lnTo>
                  <a:lnTo>
                    <a:pt x="4294252" y="2487923"/>
                  </a:lnTo>
                  <a:lnTo>
                    <a:pt x="0" y="2487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883" r="0" b="-1883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77161" y="215261"/>
              <a:ext cx="3939929" cy="2095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b="true" sz="3750" spc="110">
                  <a:solidFill>
                    <a:srgbClr val="E7E6E6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BUY / SELL / HOLD INDICATORS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14727" y="-4762"/>
            <a:ext cx="18297525" cy="979021"/>
            <a:chOff x="0" y="0"/>
            <a:chExt cx="24396700" cy="130536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96700" cy="1305362"/>
            </a:xfrm>
            <a:custGeom>
              <a:avLst/>
              <a:gdLst/>
              <a:ahLst/>
              <a:cxnLst/>
              <a:rect r="r" b="b" t="t" l="l"/>
              <a:pathLst>
                <a:path h="1305362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1305362"/>
                  </a:lnTo>
                  <a:lnTo>
                    <a:pt x="0" y="130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21920" y="60960"/>
              <a:ext cx="24152860" cy="1183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b="true" sz="5400" spc="5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Workflow: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8805499" y="5050756"/>
            <a:ext cx="690291" cy="805893"/>
          </a:xfrm>
          <a:custGeom>
            <a:avLst/>
            <a:gdLst/>
            <a:ahLst/>
            <a:cxnLst/>
            <a:rect r="r" b="b" t="t" l="l"/>
            <a:pathLst>
              <a:path h="805893" w="690291">
                <a:moveTo>
                  <a:pt x="0" y="0"/>
                </a:moveTo>
                <a:lnTo>
                  <a:pt x="690291" y="0"/>
                </a:lnTo>
                <a:lnTo>
                  <a:pt x="690291" y="805892"/>
                </a:lnTo>
                <a:lnTo>
                  <a:pt x="0" y="805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4102454"/>
            <a:ext cx="18297525" cy="2101215"/>
            <a:chOff x="0" y="0"/>
            <a:chExt cx="24396700" cy="2801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2801620"/>
            </a:xfrm>
            <a:custGeom>
              <a:avLst/>
              <a:gdLst/>
              <a:ahLst/>
              <a:cxnLst/>
              <a:rect r="r" b="b" t="t" l="l"/>
              <a:pathLst>
                <a:path h="2801620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2801620"/>
                  </a:lnTo>
                  <a:lnTo>
                    <a:pt x="0" y="2801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5590" r="0" b="-5559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51435"/>
              <a:ext cx="24152860" cy="268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40"/>
                </a:lnSpc>
              </a:pPr>
              <a:r>
                <a:rPr lang="en-US" b="true" sz="13200" spc="123">
                  <a:solidFill>
                    <a:srgbClr val="E7E6E6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METHODOLOGY: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90299" y="1503301"/>
            <a:ext cx="14630400" cy="8229600"/>
          </a:xfrm>
          <a:custGeom>
            <a:avLst/>
            <a:gdLst/>
            <a:ahLst/>
            <a:cxnLst/>
            <a:rect r="r" b="b" t="t" l="l"/>
            <a:pathLst>
              <a:path h="8229600" w="146304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</a:blip>
            <a:stretch>
              <a:fillRect l="-3191" t="0" r="-3191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727" y="-4762"/>
            <a:ext cx="18297525" cy="910590"/>
            <a:chOff x="0" y="0"/>
            <a:chExt cx="24396700" cy="1214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1214120"/>
            </a:xfrm>
            <a:custGeom>
              <a:avLst/>
              <a:gdLst/>
              <a:ahLst/>
              <a:cxnLst/>
              <a:rect r="r" b="b" t="t" l="l"/>
              <a:pathLst>
                <a:path h="1214120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1214120"/>
                  </a:lnTo>
                  <a:lnTo>
                    <a:pt x="0" y="1214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3757" r="0" b="-375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60960"/>
              <a:ext cx="24152860" cy="109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b="true" sz="5400" spc="5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FlowChart: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368" y="2178008"/>
            <a:ext cx="18057263" cy="5480992"/>
          </a:xfrm>
          <a:custGeom>
            <a:avLst/>
            <a:gdLst/>
            <a:ahLst/>
            <a:cxnLst/>
            <a:rect r="r" b="b" t="t" l="l"/>
            <a:pathLst>
              <a:path h="5480992" w="18057263">
                <a:moveTo>
                  <a:pt x="0" y="0"/>
                </a:moveTo>
                <a:lnTo>
                  <a:pt x="18057264" y="0"/>
                </a:lnTo>
                <a:lnTo>
                  <a:pt x="18057264" y="5480992"/>
                </a:lnTo>
                <a:lnTo>
                  <a:pt x="0" y="5480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1" t="-353" r="-48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58370" y="8059440"/>
            <a:ext cx="1047641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b="true" sz="2700" spc="2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Fig:</a:t>
            </a: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Flowchart.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16518" y="558858"/>
            <a:ext cx="5471482" cy="2349238"/>
            <a:chOff x="0" y="0"/>
            <a:chExt cx="7295310" cy="31323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95300" cy="3132328"/>
            </a:xfrm>
            <a:custGeom>
              <a:avLst/>
              <a:gdLst/>
              <a:ahLst/>
              <a:cxnLst/>
              <a:rect r="r" b="b" t="t" l="l"/>
              <a:pathLst>
                <a:path h="3132328" w="7295300">
                  <a:moveTo>
                    <a:pt x="0" y="1566164"/>
                  </a:moveTo>
                  <a:cubicBezTo>
                    <a:pt x="0" y="701167"/>
                    <a:pt x="661771" y="0"/>
                    <a:pt x="1478166" y="0"/>
                  </a:cubicBezTo>
                  <a:lnTo>
                    <a:pt x="5817133" y="0"/>
                  </a:lnTo>
                  <a:cubicBezTo>
                    <a:pt x="6633528" y="0"/>
                    <a:pt x="7295300" y="701167"/>
                    <a:pt x="7295300" y="1566164"/>
                  </a:cubicBezTo>
                  <a:cubicBezTo>
                    <a:pt x="7295300" y="2431161"/>
                    <a:pt x="6633528" y="3132328"/>
                    <a:pt x="5817133" y="3132328"/>
                  </a:cubicBezTo>
                  <a:lnTo>
                    <a:pt x="1478166" y="3132328"/>
                  </a:lnTo>
                  <a:cubicBezTo>
                    <a:pt x="661771" y="3132328"/>
                    <a:pt x="0" y="2431161"/>
                    <a:pt x="0" y="1566164"/>
                  </a:cubicBezTo>
                  <a:close/>
                </a:path>
              </a:pathLst>
            </a:custGeom>
            <a:solidFill>
              <a:srgbClr val="0D0D0D">
                <a:alpha val="7568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237741" y="2150411"/>
            <a:ext cx="5977275" cy="5944858"/>
            <a:chOff x="0" y="0"/>
            <a:chExt cx="7969701" cy="79264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69755" cy="7926389"/>
            </a:xfrm>
            <a:custGeom>
              <a:avLst/>
              <a:gdLst/>
              <a:ahLst/>
              <a:cxnLst/>
              <a:rect r="r" b="b" t="t" l="l"/>
              <a:pathLst>
                <a:path h="7926389" w="7969755">
                  <a:moveTo>
                    <a:pt x="0" y="3695953"/>
                  </a:moveTo>
                  <a:cubicBezTo>
                    <a:pt x="0" y="1654794"/>
                    <a:pt x="1784126" y="0"/>
                    <a:pt x="3984813" y="0"/>
                  </a:cubicBezTo>
                  <a:cubicBezTo>
                    <a:pt x="6185500" y="0"/>
                    <a:pt x="7969755" y="1654794"/>
                    <a:pt x="7969755" y="3695953"/>
                  </a:cubicBezTo>
                  <a:lnTo>
                    <a:pt x="7969755" y="4230437"/>
                  </a:lnTo>
                  <a:cubicBezTo>
                    <a:pt x="7969755" y="6271718"/>
                    <a:pt x="6185633" y="7926389"/>
                    <a:pt x="3984946" y="7926389"/>
                  </a:cubicBezTo>
                  <a:cubicBezTo>
                    <a:pt x="1784258" y="7926389"/>
                    <a:pt x="0" y="6271719"/>
                    <a:pt x="0" y="4230437"/>
                  </a:cubicBezTo>
                  <a:close/>
                </a:path>
              </a:pathLst>
            </a:custGeom>
            <a:solidFill>
              <a:srgbClr val="808080">
                <a:alpha val="73725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502478" y="2442072"/>
            <a:ext cx="5361538" cy="5361538"/>
            <a:chOff x="0" y="0"/>
            <a:chExt cx="7148718" cy="71487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148703" cy="7148703"/>
            </a:xfrm>
            <a:custGeom>
              <a:avLst/>
              <a:gdLst/>
              <a:ahLst/>
              <a:cxnLst/>
              <a:rect r="r" b="b" t="t" l="l"/>
              <a:pathLst>
                <a:path h="7148703" w="7148703">
                  <a:moveTo>
                    <a:pt x="0" y="3574415"/>
                  </a:moveTo>
                  <a:cubicBezTo>
                    <a:pt x="0" y="1600327"/>
                    <a:pt x="1600327" y="0"/>
                    <a:pt x="3574415" y="0"/>
                  </a:cubicBezTo>
                  <a:cubicBezTo>
                    <a:pt x="5548503" y="0"/>
                    <a:pt x="7148703" y="1600327"/>
                    <a:pt x="7148703" y="3574415"/>
                  </a:cubicBezTo>
                  <a:cubicBezTo>
                    <a:pt x="7148703" y="5548503"/>
                    <a:pt x="5548376" y="7148703"/>
                    <a:pt x="3574415" y="7148703"/>
                  </a:cubicBezTo>
                  <a:cubicBezTo>
                    <a:pt x="1600454" y="7148703"/>
                    <a:pt x="0" y="5548376"/>
                    <a:pt x="0" y="357441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8" id="8"/>
          <p:cNvGrpSpPr/>
          <p:nvPr/>
        </p:nvGrpSpPr>
        <p:grpSpPr>
          <a:xfrm rot="7200000">
            <a:off x="10025554" y="1791816"/>
            <a:ext cx="666239" cy="2588340"/>
            <a:chOff x="0" y="0"/>
            <a:chExt cx="888318" cy="34511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36652" y="0"/>
              <a:ext cx="1025017" cy="3451098"/>
            </a:xfrm>
            <a:custGeom>
              <a:avLst/>
              <a:gdLst/>
              <a:ahLst/>
              <a:cxnLst/>
              <a:rect r="r" b="b" t="t" l="l"/>
              <a:pathLst>
                <a:path h="3451098" w="1025017">
                  <a:moveTo>
                    <a:pt x="582295" y="3451098"/>
                  </a:moveTo>
                  <a:lnTo>
                    <a:pt x="528701" y="3352673"/>
                  </a:lnTo>
                  <a:cubicBezTo>
                    <a:pt x="0" y="2319528"/>
                    <a:pt x="21717" y="1136650"/>
                    <a:pt x="499364" y="155194"/>
                  </a:cubicBezTo>
                  <a:lnTo>
                    <a:pt x="584454" y="0"/>
                  </a:lnTo>
                  <a:lnTo>
                    <a:pt x="1025017" y="254254"/>
                  </a:lnTo>
                  <a:lnTo>
                    <a:pt x="956945" y="378460"/>
                  </a:lnTo>
                  <a:cubicBezTo>
                    <a:pt x="568706" y="1176020"/>
                    <a:pt x="531622" y="2128647"/>
                    <a:pt x="914400" y="2980182"/>
                  </a:cubicBezTo>
                  <a:lnTo>
                    <a:pt x="1024763" y="3195701"/>
                  </a:lnTo>
                  <a:lnTo>
                    <a:pt x="582422" y="345109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7200000">
            <a:off x="6970535" y="2393394"/>
            <a:ext cx="2242394" cy="1484307"/>
            <a:chOff x="0" y="0"/>
            <a:chExt cx="2989858" cy="19790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89834" cy="1979168"/>
            </a:xfrm>
            <a:custGeom>
              <a:avLst/>
              <a:gdLst/>
              <a:ahLst/>
              <a:cxnLst/>
              <a:rect r="r" b="b" t="t" l="l"/>
              <a:pathLst>
                <a:path h="1979168" w="2989834">
                  <a:moveTo>
                    <a:pt x="0" y="255397"/>
                  </a:moveTo>
                  <a:lnTo>
                    <a:pt x="442341" y="0"/>
                  </a:lnTo>
                  <a:lnTo>
                    <a:pt x="573913" y="203327"/>
                  </a:lnTo>
                  <a:cubicBezTo>
                    <a:pt x="1120013" y="960628"/>
                    <a:pt x="1963547" y="1404747"/>
                    <a:pt x="2848356" y="1467358"/>
                  </a:cubicBezTo>
                  <a:lnTo>
                    <a:pt x="2989834" y="1470533"/>
                  </a:lnTo>
                  <a:lnTo>
                    <a:pt x="2989834" y="1979168"/>
                  </a:lnTo>
                  <a:lnTo>
                    <a:pt x="2812923" y="1975231"/>
                  </a:lnTo>
                  <a:cubicBezTo>
                    <a:pt x="1724152" y="1898142"/>
                    <a:pt x="688848" y="1325499"/>
                    <a:pt x="58420" y="351028"/>
                  </a:cubicBezTo>
                  <a:lnTo>
                    <a:pt x="0" y="25539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7200000">
            <a:off x="10330433" y="4332236"/>
            <a:ext cx="2242836" cy="1486042"/>
            <a:chOff x="0" y="0"/>
            <a:chExt cx="2990448" cy="19813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90469" cy="1981327"/>
            </a:xfrm>
            <a:custGeom>
              <a:avLst/>
              <a:gdLst/>
              <a:ahLst/>
              <a:cxnLst/>
              <a:rect r="r" b="b" t="t" l="l"/>
              <a:pathLst>
                <a:path h="1981327" w="2990469">
                  <a:moveTo>
                    <a:pt x="0" y="1727073"/>
                  </a:moveTo>
                  <a:lnTo>
                    <a:pt x="11557" y="1705991"/>
                  </a:lnTo>
                  <a:cubicBezTo>
                    <a:pt x="313055" y="1213866"/>
                    <a:pt x="738124" y="787781"/>
                    <a:pt x="1273048" y="478917"/>
                  </a:cubicBezTo>
                  <a:cubicBezTo>
                    <a:pt x="1807972" y="170053"/>
                    <a:pt x="2389505" y="14986"/>
                    <a:pt x="2966466" y="0"/>
                  </a:cubicBezTo>
                  <a:lnTo>
                    <a:pt x="2990469" y="508"/>
                  </a:lnTo>
                  <a:lnTo>
                    <a:pt x="2990469" y="509143"/>
                  </a:lnTo>
                  <a:lnTo>
                    <a:pt x="2980182" y="508889"/>
                  </a:lnTo>
                  <a:cubicBezTo>
                    <a:pt x="2485263" y="521716"/>
                    <a:pt x="1986407" y="654812"/>
                    <a:pt x="1527556" y="919734"/>
                  </a:cubicBezTo>
                  <a:cubicBezTo>
                    <a:pt x="1068705" y="1184656"/>
                    <a:pt x="704088" y="1550162"/>
                    <a:pt x="445516" y="1972310"/>
                  </a:cubicBezTo>
                  <a:lnTo>
                    <a:pt x="440563" y="1981327"/>
                  </a:lnTo>
                  <a:lnTo>
                    <a:pt x="0" y="172707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7200000">
            <a:off x="5793224" y="4427403"/>
            <a:ext cx="2242836" cy="1486041"/>
            <a:chOff x="0" y="0"/>
            <a:chExt cx="2990448" cy="19813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90342" cy="1981327"/>
            </a:xfrm>
            <a:custGeom>
              <a:avLst/>
              <a:gdLst/>
              <a:ahLst/>
              <a:cxnLst/>
              <a:rect r="r" b="b" t="t" l="l"/>
              <a:pathLst>
                <a:path h="1981327" w="2990342">
                  <a:moveTo>
                    <a:pt x="0" y="1980819"/>
                  </a:moveTo>
                  <a:lnTo>
                    <a:pt x="0" y="1472184"/>
                  </a:lnTo>
                  <a:lnTo>
                    <a:pt x="10287" y="1472438"/>
                  </a:lnTo>
                  <a:cubicBezTo>
                    <a:pt x="505206" y="1459611"/>
                    <a:pt x="1004062" y="1326515"/>
                    <a:pt x="1462913" y="1061593"/>
                  </a:cubicBezTo>
                  <a:cubicBezTo>
                    <a:pt x="1921764" y="796671"/>
                    <a:pt x="2286381" y="431165"/>
                    <a:pt x="2544953" y="9017"/>
                  </a:cubicBezTo>
                  <a:lnTo>
                    <a:pt x="2549906" y="0"/>
                  </a:lnTo>
                  <a:lnTo>
                    <a:pt x="2990342" y="254254"/>
                  </a:lnTo>
                  <a:lnTo>
                    <a:pt x="2978785" y="275336"/>
                  </a:lnTo>
                  <a:cubicBezTo>
                    <a:pt x="2677287" y="767461"/>
                    <a:pt x="2252218" y="1193546"/>
                    <a:pt x="1717294" y="1502410"/>
                  </a:cubicBezTo>
                  <a:cubicBezTo>
                    <a:pt x="1182370" y="1811274"/>
                    <a:pt x="600964" y="1966341"/>
                    <a:pt x="24003" y="1981327"/>
                  </a:cubicBezTo>
                  <a:lnTo>
                    <a:pt x="0" y="198081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7200000">
            <a:off x="7674699" y="5865525"/>
            <a:ext cx="666239" cy="2588340"/>
            <a:chOff x="0" y="0"/>
            <a:chExt cx="888318" cy="34511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24890" cy="3451098"/>
            </a:xfrm>
            <a:custGeom>
              <a:avLst/>
              <a:gdLst/>
              <a:ahLst/>
              <a:cxnLst/>
              <a:rect r="r" b="b" t="t" l="l"/>
              <a:pathLst>
                <a:path h="3451098" w="1024890">
                  <a:moveTo>
                    <a:pt x="0" y="3196844"/>
                  </a:moveTo>
                  <a:lnTo>
                    <a:pt x="68072" y="3072638"/>
                  </a:lnTo>
                  <a:cubicBezTo>
                    <a:pt x="456311" y="2275078"/>
                    <a:pt x="493395" y="1322451"/>
                    <a:pt x="110617" y="470916"/>
                  </a:cubicBezTo>
                  <a:lnTo>
                    <a:pt x="254" y="255397"/>
                  </a:lnTo>
                  <a:lnTo>
                    <a:pt x="442722" y="0"/>
                  </a:lnTo>
                  <a:lnTo>
                    <a:pt x="496316" y="98425"/>
                  </a:lnTo>
                  <a:cubicBezTo>
                    <a:pt x="1024890" y="1131570"/>
                    <a:pt x="1003300" y="2314448"/>
                    <a:pt x="525526" y="3295904"/>
                  </a:cubicBezTo>
                  <a:lnTo>
                    <a:pt x="440436" y="3451098"/>
                  </a:lnTo>
                  <a:lnTo>
                    <a:pt x="0" y="319684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7200000">
            <a:off x="9153562" y="6367980"/>
            <a:ext cx="2242394" cy="1484309"/>
            <a:chOff x="0" y="0"/>
            <a:chExt cx="2989858" cy="197907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89834" cy="1979041"/>
            </a:xfrm>
            <a:custGeom>
              <a:avLst/>
              <a:gdLst/>
              <a:ahLst/>
              <a:cxnLst/>
              <a:rect r="r" b="b" t="t" l="l"/>
              <a:pathLst>
                <a:path h="1979041" w="2989834">
                  <a:moveTo>
                    <a:pt x="0" y="508635"/>
                  </a:moveTo>
                  <a:lnTo>
                    <a:pt x="0" y="0"/>
                  </a:lnTo>
                  <a:lnTo>
                    <a:pt x="176911" y="3937"/>
                  </a:lnTo>
                  <a:cubicBezTo>
                    <a:pt x="1265809" y="80899"/>
                    <a:pt x="2300986" y="653669"/>
                    <a:pt x="2931414" y="1628013"/>
                  </a:cubicBezTo>
                  <a:lnTo>
                    <a:pt x="2989834" y="1723644"/>
                  </a:lnTo>
                  <a:lnTo>
                    <a:pt x="2547493" y="1979041"/>
                  </a:lnTo>
                  <a:lnTo>
                    <a:pt x="2416048" y="1775714"/>
                  </a:lnTo>
                  <a:cubicBezTo>
                    <a:pt x="1869821" y="1018540"/>
                    <a:pt x="1026287" y="574294"/>
                    <a:pt x="141478" y="511810"/>
                  </a:cubicBezTo>
                  <a:lnTo>
                    <a:pt x="0" y="50863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289230" y="2814671"/>
            <a:ext cx="313873" cy="313874"/>
            <a:chOff x="0" y="0"/>
            <a:chExt cx="418498" cy="41849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18465" cy="418465"/>
            </a:xfrm>
            <a:custGeom>
              <a:avLst/>
              <a:gdLst/>
              <a:ahLst/>
              <a:cxnLst/>
              <a:rect r="r" b="b" t="t" l="l"/>
              <a:pathLst>
                <a:path h="418465" w="418465">
                  <a:moveTo>
                    <a:pt x="0" y="209296"/>
                  </a:moveTo>
                  <a:cubicBezTo>
                    <a:pt x="0" y="93726"/>
                    <a:pt x="93726" y="0"/>
                    <a:pt x="209296" y="0"/>
                  </a:cubicBezTo>
                  <a:cubicBezTo>
                    <a:pt x="324866" y="0"/>
                    <a:pt x="418465" y="93726"/>
                    <a:pt x="418465" y="209296"/>
                  </a:cubicBezTo>
                  <a:cubicBezTo>
                    <a:pt x="418465" y="324866"/>
                    <a:pt x="324866" y="418465"/>
                    <a:pt x="209296" y="418465"/>
                  </a:cubicBezTo>
                  <a:cubicBezTo>
                    <a:pt x="93726" y="418465"/>
                    <a:pt x="0" y="324866"/>
                    <a:pt x="0" y="20929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517154" y="4918318"/>
            <a:ext cx="313873" cy="313873"/>
            <a:chOff x="0" y="0"/>
            <a:chExt cx="418498" cy="41849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18465" cy="418465"/>
            </a:xfrm>
            <a:custGeom>
              <a:avLst/>
              <a:gdLst/>
              <a:ahLst/>
              <a:cxnLst/>
              <a:rect r="r" b="b" t="t" l="l"/>
              <a:pathLst>
                <a:path h="418465" w="418465">
                  <a:moveTo>
                    <a:pt x="0" y="209296"/>
                  </a:moveTo>
                  <a:cubicBezTo>
                    <a:pt x="0" y="93726"/>
                    <a:pt x="93726" y="0"/>
                    <a:pt x="209296" y="0"/>
                  </a:cubicBezTo>
                  <a:cubicBezTo>
                    <a:pt x="324866" y="0"/>
                    <a:pt x="418465" y="93726"/>
                    <a:pt x="418465" y="209296"/>
                  </a:cubicBezTo>
                  <a:cubicBezTo>
                    <a:pt x="418465" y="324866"/>
                    <a:pt x="324866" y="418465"/>
                    <a:pt x="209296" y="418465"/>
                  </a:cubicBezTo>
                  <a:cubicBezTo>
                    <a:pt x="93726" y="418465"/>
                    <a:pt x="0" y="324866"/>
                    <a:pt x="0" y="20929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289230" y="7117506"/>
            <a:ext cx="313873" cy="313873"/>
            <a:chOff x="0" y="0"/>
            <a:chExt cx="418498" cy="41849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18465" cy="418465"/>
            </a:xfrm>
            <a:custGeom>
              <a:avLst/>
              <a:gdLst/>
              <a:ahLst/>
              <a:cxnLst/>
              <a:rect r="r" b="b" t="t" l="l"/>
              <a:pathLst>
                <a:path h="418465" w="418465">
                  <a:moveTo>
                    <a:pt x="0" y="209296"/>
                  </a:moveTo>
                  <a:cubicBezTo>
                    <a:pt x="0" y="93726"/>
                    <a:pt x="93726" y="0"/>
                    <a:pt x="209296" y="0"/>
                  </a:cubicBezTo>
                  <a:cubicBezTo>
                    <a:pt x="324866" y="0"/>
                    <a:pt x="418465" y="93726"/>
                    <a:pt x="418465" y="209296"/>
                  </a:cubicBezTo>
                  <a:cubicBezTo>
                    <a:pt x="418465" y="324866"/>
                    <a:pt x="324866" y="418465"/>
                    <a:pt x="209296" y="418465"/>
                  </a:cubicBezTo>
                  <a:cubicBezTo>
                    <a:pt x="93726" y="418465"/>
                    <a:pt x="0" y="324866"/>
                    <a:pt x="0" y="20929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708232" y="7066222"/>
            <a:ext cx="313873" cy="313873"/>
            <a:chOff x="0" y="0"/>
            <a:chExt cx="418498" cy="41849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18465" cy="418465"/>
            </a:xfrm>
            <a:custGeom>
              <a:avLst/>
              <a:gdLst/>
              <a:ahLst/>
              <a:cxnLst/>
              <a:rect r="r" b="b" t="t" l="l"/>
              <a:pathLst>
                <a:path h="418465" w="418465">
                  <a:moveTo>
                    <a:pt x="0" y="209296"/>
                  </a:moveTo>
                  <a:cubicBezTo>
                    <a:pt x="0" y="93726"/>
                    <a:pt x="93726" y="0"/>
                    <a:pt x="209296" y="0"/>
                  </a:cubicBezTo>
                  <a:cubicBezTo>
                    <a:pt x="324866" y="0"/>
                    <a:pt x="418465" y="93726"/>
                    <a:pt x="418465" y="209296"/>
                  </a:cubicBezTo>
                  <a:cubicBezTo>
                    <a:pt x="418465" y="324866"/>
                    <a:pt x="324866" y="418465"/>
                    <a:pt x="209296" y="418465"/>
                  </a:cubicBezTo>
                  <a:cubicBezTo>
                    <a:pt x="93726" y="418465"/>
                    <a:pt x="0" y="324866"/>
                    <a:pt x="0" y="20929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6537510" y="4918318"/>
            <a:ext cx="313873" cy="313873"/>
            <a:chOff x="0" y="0"/>
            <a:chExt cx="418498" cy="41849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18465" cy="418465"/>
            </a:xfrm>
            <a:custGeom>
              <a:avLst/>
              <a:gdLst/>
              <a:ahLst/>
              <a:cxnLst/>
              <a:rect r="r" b="b" t="t" l="l"/>
              <a:pathLst>
                <a:path h="418465" w="418465">
                  <a:moveTo>
                    <a:pt x="0" y="209296"/>
                  </a:moveTo>
                  <a:cubicBezTo>
                    <a:pt x="0" y="93726"/>
                    <a:pt x="93726" y="0"/>
                    <a:pt x="209296" y="0"/>
                  </a:cubicBezTo>
                  <a:cubicBezTo>
                    <a:pt x="324866" y="0"/>
                    <a:pt x="418465" y="93726"/>
                    <a:pt x="418465" y="209296"/>
                  </a:cubicBezTo>
                  <a:cubicBezTo>
                    <a:pt x="418465" y="324866"/>
                    <a:pt x="324866" y="418465"/>
                    <a:pt x="209296" y="418465"/>
                  </a:cubicBezTo>
                  <a:cubicBezTo>
                    <a:pt x="93726" y="418465"/>
                    <a:pt x="0" y="324866"/>
                    <a:pt x="0" y="20929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7754902" y="2814671"/>
            <a:ext cx="313873" cy="313874"/>
            <a:chOff x="0" y="0"/>
            <a:chExt cx="418498" cy="41849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18465" cy="418465"/>
            </a:xfrm>
            <a:custGeom>
              <a:avLst/>
              <a:gdLst/>
              <a:ahLst/>
              <a:cxnLst/>
              <a:rect r="r" b="b" t="t" l="l"/>
              <a:pathLst>
                <a:path h="418465" w="418465">
                  <a:moveTo>
                    <a:pt x="0" y="209296"/>
                  </a:moveTo>
                  <a:cubicBezTo>
                    <a:pt x="0" y="93726"/>
                    <a:pt x="93726" y="0"/>
                    <a:pt x="209296" y="0"/>
                  </a:cubicBezTo>
                  <a:cubicBezTo>
                    <a:pt x="324866" y="0"/>
                    <a:pt x="418465" y="93726"/>
                    <a:pt x="418465" y="209296"/>
                  </a:cubicBezTo>
                  <a:cubicBezTo>
                    <a:pt x="418465" y="324866"/>
                    <a:pt x="324866" y="418465"/>
                    <a:pt x="209296" y="418465"/>
                  </a:cubicBezTo>
                  <a:cubicBezTo>
                    <a:pt x="93726" y="418465"/>
                    <a:pt x="0" y="324866"/>
                    <a:pt x="0" y="20929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0409930" y="1706768"/>
            <a:ext cx="2749756" cy="1291317"/>
            <a:chOff x="0" y="0"/>
            <a:chExt cx="3666342" cy="172175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2540" y="0"/>
              <a:ext cx="3644773" cy="1712341"/>
            </a:xfrm>
            <a:custGeom>
              <a:avLst/>
              <a:gdLst/>
              <a:ahLst/>
              <a:cxnLst/>
              <a:rect r="r" b="b" t="t" l="l"/>
              <a:pathLst>
                <a:path h="1712341" w="3644773">
                  <a:moveTo>
                    <a:pt x="0" y="1693164"/>
                  </a:moveTo>
                  <a:lnTo>
                    <a:pt x="983107" y="9398"/>
                  </a:lnTo>
                  <a:cubicBezTo>
                    <a:pt x="986536" y="3556"/>
                    <a:pt x="992759" y="0"/>
                    <a:pt x="999617" y="0"/>
                  </a:cubicBezTo>
                  <a:lnTo>
                    <a:pt x="3644773" y="0"/>
                  </a:lnTo>
                  <a:lnTo>
                    <a:pt x="3644773" y="38100"/>
                  </a:lnTo>
                  <a:lnTo>
                    <a:pt x="999490" y="38100"/>
                  </a:lnTo>
                  <a:lnTo>
                    <a:pt x="999490" y="19050"/>
                  </a:lnTo>
                  <a:lnTo>
                    <a:pt x="1016000" y="28702"/>
                  </a:lnTo>
                  <a:lnTo>
                    <a:pt x="33020" y="171234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0431948" y="7280545"/>
            <a:ext cx="2749756" cy="1291317"/>
            <a:chOff x="0" y="0"/>
            <a:chExt cx="3666342" cy="172175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2540" y="9398"/>
              <a:ext cx="3644773" cy="1712468"/>
            </a:xfrm>
            <a:custGeom>
              <a:avLst/>
              <a:gdLst/>
              <a:ahLst/>
              <a:cxnLst/>
              <a:rect r="r" b="b" t="t" l="l"/>
              <a:pathLst>
                <a:path h="1712468" w="3644773">
                  <a:moveTo>
                    <a:pt x="33020" y="0"/>
                  </a:moveTo>
                  <a:lnTo>
                    <a:pt x="1016000" y="1683766"/>
                  </a:lnTo>
                  <a:lnTo>
                    <a:pt x="999490" y="1693418"/>
                  </a:lnTo>
                  <a:lnTo>
                    <a:pt x="999490" y="1674368"/>
                  </a:lnTo>
                  <a:lnTo>
                    <a:pt x="3644773" y="1674368"/>
                  </a:lnTo>
                  <a:lnTo>
                    <a:pt x="3644773" y="1712468"/>
                  </a:lnTo>
                  <a:lnTo>
                    <a:pt x="999490" y="1712468"/>
                  </a:lnTo>
                  <a:cubicBezTo>
                    <a:pt x="992759" y="1712468"/>
                    <a:pt x="986409" y="1708912"/>
                    <a:pt x="982980" y="1703070"/>
                  </a:cubicBezTo>
                  <a:lnTo>
                    <a:pt x="0" y="1930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5127166" y="1690293"/>
            <a:ext cx="2749756" cy="1291317"/>
            <a:chOff x="0" y="0"/>
            <a:chExt cx="3666342" cy="172175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19050" y="0"/>
              <a:ext cx="3644773" cy="1712341"/>
            </a:xfrm>
            <a:custGeom>
              <a:avLst/>
              <a:gdLst/>
              <a:ahLst/>
              <a:cxnLst/>
              <a:rect r="r" b="b" t="t" l="l"/>
              <a:pathLst>
                <a:path h="1712341" w="3644773">
                  <a:moveTo>
                    <a:pt x="3611753" y="1712341"/>
                  </a:moveTo>
                  <a:lnTo>
                    <a:pt x="2628773" y="28702"/>
                  </a:lnTo>
                  <a:lnTo>
                    <a:pt x="2645283" y="19050"/>
                  </a:lnTo>
                  <a:lnTo>
                    <a:pt x="2645283" y="38100"/>
                  </a:lnTo>
                  <a:lnTo>
                    <a:pt x="0" y="38100"/>
                  </a:lnTo>
                  <a:lnTo>
                    <a:pt x="0" y="0"/>
                  </a:lnTo>
                  <a:lnTo>
                    <a:pt x="2645283" y="0"/>
                  </a:lnTo>
                  <a:cubicBezTo>
                    <a:pt x="2652014" y="0"/>
                    <a:pt x="2658364" y="3556"/>
                    <a:pt x="2661793" y="9398"/>
                  </a:cubicBezTo>
                  <a:lnTo>
                    <a:pt x="3644773" y="169303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5105148" y="7264071"/>
            <a:ext cx="2749756" cy="1291317"/>
            <a:chOff x="0" y="0"/>
            <a:chExt cx="3666342" cy="172175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19050" y="9398"/>
              <a:ext cx="3644646" cy="1712341"/>
            </a:xfrm>
            <a:custGeom>
              <a:avLst/>
              <a:gdLst/>
              <a:ahLst/>
              <a:cxnLst/>
              <a:rect r="r" b="b" t="t" l="l"/>
              <a:pathLst>
                <a:path h="1712341" w="3644646">
                  <a:moveTo>
                    <a:pt x="3644646" y="19304"/>
                  </a:moveTo>
                  <a:lnTo>
                    <a:pt x="2661666" y="1702943"/>
                  </a:lnTo>
                  <a:cubicBezTo>
                    <a:pt x="2658237" y="1708785"/>
                    <a:pt x="2652014" y="1712341"/>
                    <a:pt x="2645156" y="1712341"/>
                  </a:cubicBezTo>
                  <a:lnTo>
                    <a:pt x="0" y="1712341"/>
                  </a:lnTo>
                  <a:lnTo>
                    <a:pt x="0" y="1674241"/>
                  </a:lnTo>
                  <a:lnTo>
                    <a:pt x="2645283" y="1674241"/>
                  </a:lnTo>
                  <a:lnTo>
                    <a:pt x="2645283" y="1693291"/>
                  </a:lnTo>
                  <a:lnTo>
                    <a:pt x="2628773" y="1683639"/>
                  </a:lnTo>
                  <a:lnTo>
                    <a:pt x="361175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3219804" y="866390"/>
            <a:ext cx="4652089" cy="1676382"/>
            <a:chOff x="0" y="0"/>
            <a:chExt cx="6202786" cy="223517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202841" cy="2235200"/>
            </a:xfrm>
            <a:custGeom>
              <a:avLst/>
              <a:gdLst/>
              <a:ahLst/>
              <a:cxnLst/>
              <a:rect r="r" b="b" t="t" l="l"/>
              <a:pathLst>
                <a:path h="2235200" w="6202841">
                  <a:moveTo>
                    <a:pt x="0" y="1117600"/>
                  </a:moveTo>
                  <a:cubicBezTo>
                    <a:pt x="0" y="500380"/>
                    <a:pt x="475202" y="0"/>
                    <a:pt x="1061366" y="0"/>
                  </a:cubicBezTo>
                  <a:lnTo>
                    <a:pt x="5141472" y="0"/>
                  </a:lnTo>
                  <a:cubicBezTo>
                    <a:pt x="5727636" y="0"/>
                    <a:pt x="6202841" y="500380"/>
                    <a:pt x="6202841" y="1117600"/>
                  </a:cubicBezTo>
                  <a:cubicBezTo>
                    <a:pt x="6202841" y="1734820"/>
                    <a:pt x="5727636" y="2235200"/>
                    <a:pt x="5141472" y="2235200"/>
                  </a:cubicBezTo>
                  <a:lnTo>
                    <a:pt x="1061366" y="2235200"/>
                  </a:lnTo>
                  <a:cubicBezTo>
                    <a:pt x="475202" y="2235200"/>
                    <a:pt x="0" y="1734820"/>
                    <a:pt x="0" y="11176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2816518" y="3874879"/>
            <a:ext cx="5471482" cy="2349238"/>
            <a:chOff x="0" y="0"/>
            <a:chExt cx="7295310" cy="313231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295300" cy="3132328"/>
            </a:xfrm>
            <a:custGeom>
              <a:avLst/>
              <a:gdLst/>
              <a:ahLst/>
              <a:cxnLst/>
              <a:rect r="r" b="b" t="t" l="l"/>
              <a:pathLst>
                <a:path h="3132328" w="7295300">
                  <a:moveTo>
                    <a:pt x="0" y="1566164"/>
                  </a:moveTo>
                  <a:cubicBezTo>
                    <a:pt x="0" y="701167"/>
                    <a:pt x="661771" y="0"/>
                    <a:pt x="1478166" y="0"/>
                  </a:cubicBezTo>
                  <a:lnTo>
                    <a:pt x="5817133" y="0"/>
                  </a:lnTo>
                  <a:cubicBezTo>
                    <a:pt x="6633528" y="0"/>
                    <a:pt x="7295300" y="701167"/>
                    <a:pt x="7295300" y="1566164"/>
                  </a:cubicBezTo>
                  <a:cubicBezTo>
                    <a:pt x="7295300" y="2431161"/>
                    <a:pt x="6633528" y="3132328"/>
                    <a:pt x="5817133" y="3132328"/>
                  </a:cubicBezTo>
                  <a:lnTo>
                    <a:pt x="1478166" y="3132328"/>
                  </a:lnTo>
                  <a:cubicBezTo>
                    <a:pt x="661771" y="3132328"/>
                    <a:pt x="0" y="2431161"/>
                    <a:pt x="0" y="1566164"/>
                  </a:cubicBezTo>
                  <a:close/>
                </a:path>
              </a:pathLst>
            </a:custGeom>
            <a:solidFill>
              <a:srgbClr val="0D0D0D">
                <a:alpha val="75686"/>
              </a:srgbClr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3219804" y="4182411"/>
            <a:ext cx="4652089" cy="1676382"/>
            <a:chOff x="0" y="0"/>
            <a:chExt cx="6202786" cy="223517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202841" cy="2235200"/>
            </a:xfrm>
            <a:custGeom>
              <a:avLst/>
              <a:gdLst/>
              <a:ahLst/>
              <a:cxnLst/>
              <a:rect r="r" b="b" t="t" l="l"/>
              <a:pathLst>
                <a:path h="2235200" w="6202841">
                  <a:moveTo>
                    <a:pt x="0" y="1117600"/>
                  </a:moveTo>
                  <a:cubicBezTo>
                    <a:pt x="0" y="500380"/>
                    <a:pt x="475202" y="0"/>
                    <a:pt x="1061366" y="0"/>
                  </a:cubicBezTo>
                  <a:lnTo>
                    <a:pt x="5141472" y="0"/>
                  </a:lnTo>
                  <a:cubicBezTo>
                    <a:pt x="5727636" y="0"/>
                    <a:pt x="6202841" y="500380"/>
                    <a:pt x="6202841" y="1117600"/>
                  </a:cubicBezTo>
                  <a:cubicBezTo>
                    <a:pt x="6202841" y="1734820"/>
                    <a:pt x="5727636" y="2235200"/>
                    <a:pt x="5141472" y="2235200"/>
                  </a:cubicBezTo>
                  <a:lnTo>
                    <a:pt x="1061366" y="2235200"/>
                  </a:lnTo>
                  <a:cubicBezTo>
                    <a:pt x="475202" y="2235200"/>
                    <a:pt x="0" y="1734820"/>
                    <a:pt x="0" y="11176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12816518" y="7378904"/>
            <a:ext cx="5471482" cy="2349238"/>
            <a:chOff x="0" y="0"/>
            <a:chExt cx="7295310" cy="3132318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7295300" cy="3132328"/>
            </a:xfrm>
            <a:custGeom>
              <a:avLst/>
              <a:gdLst/>
              <a:ahLst/>
              <a:cxnLst/>
              <a:rect r="r" b="b" t="t" l="l"/>
              <a:pathLst>
                <a:path h="3132328" w="7295300">
                  <a:moveTo>
                    <a:pt x="0" y="1566164"/>
                  </a:moveTo>
                  <a:cubicBezTo>
                    <a:pt x="0" y="701167"/>
                    <a:pt x="661771" y="0"/>
                    <a:pt x="1478166" y="0"/>
                  </a:cubicBezTo>
                  <a:lnTo>
                    <a:pt x="5817133" y="0"/>
                  </a:lnTo>
                  <a:cubicBezTo>
                    <a:pt x="6633528" y="0"/>
                    <a:pt x="7295300" y="701167"/>
                    <a:pt x="7295300" y="1566164"/>
                  </a:cubicBezTo>
                  <a:cubicBezTo>
                    <a:pt x="7295300" y="2431161"/>
                    <a:pt x="6633528" y="3132328"/>
                    <a:pt x="5817133" y="3132328"/>
                  </a:cubicBezTo>
                  <a:lnTo>
                    <a:pt x="1478166" y="3132328"/>
                  </a:lnTo>
                  <a:cubicBezTo>
                    <a:pt x="661771" y="3132328"/>
                    <a:pt x="0" y="2431161"/>
                    <a:pt x="0" y="1566164"/>
                  </a:cubicBezTo>
                  <a:close/>
                </a:path>
              </a:pathLst>
            </a:custGeom>
            <a:solidFill>
              <a:srgbClr val="0D0D0D">
                <a:alpha val="75686"/>
              </a:srgbClr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13219804" y="7686435"/>
            <a:ext cx="4652089" cy="1676382"/>
            <a:chOff x="0" y="0"/>
            <a:chExt cx="6202786" cy="223517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202841" cy="2235200"/>
            </a:xfrm>
            <a:custGeom>
              <a:avLst/>
              <a:gdLst/>
              <a:ahLst/>
              <a:cxnLst/>
              <a:rect r="r" b="b" t="t" l="l"/>
              <a:pathLst>
                <a:path h="2235200" w="6202841">
                  <a:moveTo>
                    <a:pt x="0" y="1117600"/>
                  </a:moveTo>
                  <a:cubicBezTo>
                    <a:pt x="0" y="500380"/>
                    <a:pt x="475202" y="0"/>
                    <a:pt x="1061366" y="0"/>
                  </a:cubicBezTo>
                  <a:lnTo>
                    <a:pt x="5141472" y="0"/>
                  </a:lnTo>
                  <a:cubicBezTo>
                    <a:pt x="5727636" y="0"/>
                    <a:pt x="6202841" y="500380"/>
                    <a:pt x="6202841" y="1117600"/>
                  </a:cubicBezTo>
                  <a:cubicBezTo>
                    <a:pt x="6202841" y="1734820"/>
                    <a:pt x="5727636" y="2235200"/>
                    <a:pt x="5141472" y="2235200"/>
                  </a:cubicBezTo>
                  <a:lnTo>
                    <a:pt x="1061366" y="2235200"/>
                  </a:lnTo>
                  <a:cubicBezTo>
                    <a:pt x="475202" y="2235200"/>
                    <a:pt x="0" y="1734820"/>
                    <a:pt x="0" y="11176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0" y="7378904"/>
            <a:ext cx="5689193" cy="2349238"/>
            <a:chOff x="0" y="0"/>
            <a:chExt cx="7585590" cy="3132318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7585580" cy="3132328"/>
            </a:xfrm>
            <a:custGeom>
              <a:avLst/>
              <a:gdLst/>
              <a:ahLst/>
              <a:cxnLst/>
              <a:rect r="r" b="b" t="t" l="l"/>
              <a:pathLst>
                <a:path h="3132328" w="7585580">
                  <a:moveTo>
                    <a:pt x="0" y="1566164"/>
                  </a:moveTo>
                  <a:cubicBezTo>
                    <a:pt x="0" y="701167"/>
                    <a:pt x="688102" y="0"/>
                    <a:pt x="1536982" y="0"/>
                  </a:cubicBezTo>
                  <a:lnTo>
                    <a:pt x="6048597" y="0"/>
                  </a:lnTo>
                  <a:cubicBezTo>
                    <a:pt x="6897477" y="0"/>
                    <a:pt x="7585580" y="701167"/>
                    <a:pt x="7585580" y="1566164"/>
                  </a:cubicBezTo>
                  <a:cubicBezTo>
                    <a:pt x="7585580" y="2431161"/>
                    <a:pt x="6897477" y="3132328"/>
                    <a:pt x="6048597" y="3132328"/>
                  </a:cubicBezTo>
                  <a:lnTo>
                    <a:pt x="1536982" y="3132328"/>
                  </a:lnTo>
                  <a:cubicBezTo>
                    <a:pt x="688102" y="3132328"/>
                    <a:pt x="0" y="2431161"/>
                    <a:pt x="0" y="1566164"/>
                  </a:cubicBezTo>
                  <a:close/>
                </a:path>
              </a:pathLst>
            </a:custGeom>
            <a:solidFill>
              <a:srgbClr val="0D0D0D">
                <a:alpha val="75686"/>
              </a:srgbClr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424297" y="7686435"/>
            <a:ext cx="4717156" cy="1676382"/>
            <a:chOff x="0" y="0"/>
            <a:chExt cx="6289542" cy="2235176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6289597" cy="2235200"/>
            </a:xfrm>
            <a:custGeom>
              <a:avLst/>
              <a:gdLst/>
              <a:ahLst/>
              <a:cxnLst/>
              <a:rect r="r" b="b" t="t" l="l"/>
              <a:pathLst>
                <a:path h="2235200" w="6289597">
                  <a:moveTo>
                    <a:pt x="0" y="1117600"/>
                  </a:moveTo>
                  <a:cubicBezTo>
                    <a:pt x="0" y="500380"/>
                    <a:pt x="481849" y="0"/>
                    <a:pt x="1076211" y="0"/>
                  </a:cubicBezTo>
                  <a:lnTo>
                    <a:pt x="5213384" y="0"/>
                  </a:lnTo>
                  <a:cubicBezTo>
                    <a:pt x="5807746" y="0"/>
                    <a:pt x="6289597" y="500380"/>
                    <a:pt x="6289597" y="1117600"/>
                  </a:cubicBezTo>
                  <a:cubicBezTo>
                    <a:pt x="6289597" y="1734820"/>
                    <a:pt x="5807746" y="2235200"/>
                    <a:pt x="5213384" y="2235200"/>
                  </a:cubicBezTo>
                  <a:lnTo>
                    <a:pt x="1076211" y="2235200"/>
                  </a:lnTo>
                  <a:cubicBezTo>
                    <a:pt x="481849" y="2235200"/>
                    <a:pt x="0" y="1734820"/>
                    <a:pt x="0" y="11176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0" y="3945944"/>
            <a:ext cx="5689193" cy="2349238"/>
            <a:chOff x="0" y="0"/>
            <a:chExt cx="7585590" cy="3132318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7585580" cy="3132328"/>
            </a:xfrm>
            <a:custGeom>
              <a:avLst/>
              <a:gdLst/>
              <a:ahLst/>
              <a:cxnLst/>
              <a:rect r="r" b="b" t="t" l="l"/>
              <a:pathLst>
                <a:path h="3132328" w="7585580">
                  <a:moveTo>
                    <a:pt x="0" y="1566164"/>
                  </a:moveTo>
                  <a:cubicBezTo>
                    <a:pt x="0" y="701167"/>
                    <a:pt x="688102" y="0"/>
                    <a:pt x="1536982" y="0"/>
                  </a:cubicBezTo>
                  <a:lnTo>
                    <a:pt x="6048597" y="0"/>
                  </a:lnTo>
                  <a:cubicBezTo>
                    <a:pt x="6897477" y="0"/>
                    <a:pt x="7585580" y="701167"/>
                    <a:pt x="7585580" y="1566164"/>
                  </a:cubicBezTo>
                  <a:cubicBezTo>
                    <a:pt x="7585580" y="2431161"/>
                    <a:pt x="6897477" y="3132328"/>
                    <a:pt x="6048597" y="3132328"/>
                  </a:cubicBezTo>
                  <a:lnTo>
                    <a:pt x="1536982" y="3132328"/>
                  </a:lnTo>
                  <a:cubicBezTo>
                    <a:pt x="688102" y="3132328"/>
                    <a:pt x="0" y="2431161"/>
                    <a:pt x="0" y="1566164"/>
                  </a:cubicBezTo>
                  <a:close/>
                </a:path>
              </a:pathLst>
            </a:custGeom>
            <a:solidFill>
              <a:srgbClr val="0D0D0D">
                <a:alpha val="75686"/>
              </a:srgbClr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424297" y="4253475"/>
            <a:ext cx="4717156" cy="1676382"/>
            <a:chOff x="0" y="0"/>
            <a:chExt cx="6289542" cy="2235176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6289597" cy="2235200"/>
            </a:xfrm>
            <a:custGeom>
              <a:avLst/>
              <a:gdLst/>
              <a:ahLst/>
              <a:cxnLst/>
              <a:rect r="r" b="b" t="t" l="l"/>
              <a:pathLst>
                <a:path h="2235200" w="6289597">
                  <a:moveTo>
                    <a:pt x="0" y="1117600"/>
                  </a:moveTo>
                  <a:cubicBezTo>
                    <a:pt x="0" y="500380"/>
                    <a:pt x="481849" y="0"/>
                    <a:pt x="1076211" y="0"/>
                  </a:cubicBezTo>
                  <a:lnTo>
                    <a:pt x="5213384" y="0"/>
                  </a:lnTo>
                  <a:cubicBezTo>
                    <a:pt x="5807746" y="0"/>
                    <a:pt x="6289597" y="500380"/>
                    <a:pt x="6289597" y="1117600"/>
                  </a:cubicBezTo>
                  <a:cubicBezTo>
                    <a:pt x="6289597" y="1734820"/>
                    <a:pt x="5807746" y="2235200"/>
                    <a:pt x="5213384" y="2235200"/>
                  </a:cubicBezTo>
                  <a:lnTo>
                    <a:pt x="1076211" y="2235200"/>
                  </a:lnTo>
                  <a:cubicBezTo>
                    <a:pt x="481849" y="2235200"/>
                    <a:pt x="0" y="1734820"/>
                    <a:pt x="0" y="11176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58" id="58"/>
          <p:cNvGrpSpPr/>
          <p:nvPr/>
        </p:nvGrpSpPr>
        <p:grpSpPr>
          <a:xfrm rot="0">
            <a:off x="0" y="575333"/>
            <a:ext cx="5689193" cy="2349238"/>
            <a:chOff x="0" y="0"/>
            <a:chExt cx="7585590" cy="3132318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7585580" cy="3132328"/>
            </a:xfrm>
            <a:custGeom>
              <a:avLst/>
              <a:gdLst/>
              <a:ahLst/>
              <a:cxnLst/>
              <a:rect r="r" b="b" t="t" l="l"/>
              <a:pathLst>
                <a:path h="3132328" w="7585580">
                  <a:moveTo>
                    <a:pt x="0" y="1566164"/>
                  </a:moveTo>
                  <a:cubicBezTo>
                    <a:pt x="0" y="701167"/>
                    <a:pt x="688102" y="0"/>
                    <a:pt x="1536982" y="0"/>
                  </a:cubicBezTo>
                  <a:lnTo>
                    <a:pt x="6048597" y="0"/>
                  </a:lnTo>
                  <a:cubicBezTo>
                    <a:pt x="6897477" y="0"/>
                    <a:pt x="7585580" y="701167"/>
                    <a:pt x="7585580" y="1566164"/>
                  </a:cubicBezTo>
                  <a:cubicBezTo>
                    <a:pt x="7585580" y="2431161"/>
                    <a:pt x="6897477" y="3132328"/>
                    <a:pt x="6048597" y="3132328"/>
                  </a:cubicBezTo>
                  <a:lnTo>
                    <a:pt x="1536982" y="3132328"/>
                  </a:lnTo>
                  <a:cubicBezTo>
                    <a:pt x="688102" y="3132328"/>
                    <a:pt x="0" y="2431161"/>
                    <a:pt x="0" y="1566164"/>
                  </a:cubicBezTo>
                  <a:close/>
                </a:path>
              </a:pathLst>
            </a:custGeom>
            <a:solidFill>
              <a:srgbClr val="0D0D0D">
                <a:alpha val="75686"/>
              </a:srgbClr>
            </a:solid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424297" y="882864"/>
            <a:ext cx="4717156" cy="1676382"/>
            <a:chOff x="0" y="0"/>
            <a:chExt cx="6289542" cy="2235176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6289597" cy="2235200"/>
            </a:xfrm>
            <a:custGeom>
              <a:avLst/>
              <a:gdLst/>
              <a:ahLst/>
              <a:cxnLst/>
              <a:rect r="r" b="b" t="t" l="l"/>
              <a:pathLst>
                <a:path h="2235200" w="6289597">
                  <a:moveTo>
                    <a:pt x="0" y="1117600"/>
                  </a:moveTo>
                  <a:cubicBezTo>
                    <a:pt x="0" y="500380"/>
                    <a:pt x="481849" y="0"/>
                    <a:pt x="1076211" y="0"/>
                  </a:cubicBezTo>
                  <a:lnTo>
                    <a:pt x="5213384" y="0"/>
                  </a:lnTo>
                  <a:cubicBezTo>
                    <a:pt x="5807746" y="0"/>
                    <a:pt x="6289597" y="500380"/>
                    <a:pt x="6289597" y="1117600"/>
                  </a:cubicBezTo>
                  <a:cubicBezTo>
                    <a:pt x="6289597" y="1734820"/>
                    <a:pt x="5807746" y="2235200"/>
                    <a:pt x="5213384" y="2235200"/>
                  </a:cubicBezTo>
                  <a:lnTo>
                    <a:pt x="1076211" y="2235200"/>
                  </a:lnTo>
                  <a:cubicBezTo>
                    <a:pt x="481849" y="2235200"/>
                    <a:pt x="0" y="1734820"/>
                    <a:pt x="0" y="11176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62" id="62"/>
          <p:cNvSpPr txBox="true"/>
          <p:nvPr/>
        </p:nvSpPr>
        <p:spPr>
          <a:xfrm rot="0">
            <a:off x="844195" y="4497049"/>
            <a:ext cx="405884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b="true" sz="2400" spc="22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Using its gates, It automatically save or remove stored memory.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705316" y="4583370"/>
            <a:ext cx="3553984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b="true" sz="2400" spc="22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Designed to handle the sequence data.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TextBox 64" id="64"/>
          <p:cNvSpPr txBox="true"/>
          <p:nvPr/>
        </p:nvSpPr>
        <p:spPr>
          <a:xfrm rot="0">
            <a:off x="844195" y="1146425"/>
            <a:ext cx="3735568" cy="1164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b="true" sz="2400" spc="22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Applications including NLP, speech recognition, and financial forecasting.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3705316" y="1269565"/>
            <a:ext cx="355398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b="true" sz="2400" spc="22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It is a type of recurrent neural network (RNN).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3705316" y="8139831"/>
            <a:ext cx="3553984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b="true" sz="2400" spc="22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Handles Long-Term Dependencies.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TextBox 67" id="67"/>
          <p:cNvSpPr txBox="true"/>
          <p:nvPr/>
        </p:nvSpPr>
        <p:spPr>
          <a:xfrm rot="0">
            <a:off x="844195" y="7923957"/>
            <a:ext cx="3737078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b="true" sz="2400" spc="22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Consists of Memory Cells, Forget Gate, Input Gate, Output Gate.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TextBox 68" id="68"/>
          <p:cNvSpPr txBox="true"/>
          <p:nvPr/>
        </p:nvSpPr>
        <p:spPr>
          <a:xfrm rot="0">
            <a:off x="7328754" y="4336544"/>
            <a:ext cx="3834380" cy="1709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b="true" sz="5400" spc="50">
                <a:solidFill>
                  <a:srgbClr val="0D0D0D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What is an LSTM?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-4762"/>
            <a:ext cx="18297525" cy="979021"/>
            <a:chOff x="0" y="0"/>
            <a:chExt cx="24396700" cy="1305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1305362"/>
            </a:xfrm>
            <a:custGeom>
              <a:avLst/>
              <a:gdLst/>
              <a:ahLst/>
              <a:cxnLst/>
              <a:rect r="r" b="b" t="t" l="l"/>
              <a:pathLst>
                <a:path h="1305362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1305362"/>
                  </a:lnTo>
                  <a:lnTo>
                    <a:pt x="0" y="130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60960"/>
              <a:ext cx="24152860" cy="1183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b="true" sz="5400" spc="5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LSTM Model Architecture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454433" y="8465631"/>
            <a:ext cx="914400" cy="472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true" sz="2700" spc="2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Input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2452" y="6410535"/>
            <a:ext cx="1332411" cy="88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true" sz="2700" spc="2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Previous </a:t>
            </a:r>
          </a:p>
          <a:p>
            <a:pPr algn="l">
              <a:lnSpc>
                <a:spcPts val="3240"/>
              </a:lnSpc>
            </a:pPr>
            <a:r>
              <a:rPr lang="en-US" b="true" sz="2700" spc="2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output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6732" y="3907113"/>
            <a:ext cx="1423851" cy="472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true" sz="2700" spc="2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Cell State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90115" y="3424921"/>
            <a:ext cx="2527299" cy="1718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true" sz="2700" spc="2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Only meaningful context will pass through an output.</a:t>
            </a:r>
          </a:p>
        </p:txBody>
      </p:sp>
      <p:sp>
        <p:nvSpPr>
          <p:cNvPr name="Freeform 9" id="9" descr="https://lh7-us.googleusercontent.com/praZcDTaLpXJ3LAnFbNyI9HqkOHtjn2f2cyemRgHkdMnaEf_S5TpI07Xe9mSGg6RmYan8mJQCyHLgHOEqHMDIvFG0QUAb8n8fs4JmN609i-JC6Y94SwtX6szuueXqdN62wc0CIAz7lXbum252P5poUc"/>
          <p:cNvSpPr/>
          <p:nvPr/>
        </p:nvSpPr>
        <p:spPr>
          <a:xfrm flipH="false" flipV="false" rot="0">
            <a:off x="3076303" y="2918920"/>
            <a:ext cx="10666186" cy="5510515"/>
          </a:xfrm>
          <a:custGeom>
            <a:avLst/>
            <a:gdLst/>
            <a:ahLst/>
            <a:cxnLst/>
            <a:rect r="r" b="b" t="t" l="l"/>
            <a:pathLst>
              <a:path h="5510515" w="10666186">
                <a:moveTo>
                  <a:pt x="0" y="0"/>
                </a:moveTo>
                <a:lnTo>
                  <a:pt x="10666187" y="0"/>
                </a:lnTo>
                <a:lnTo>
                  <a:pt x="10666187" y="5510516"/>
                </a:lnTo>
                <a:lnTo>
                  <a:pt x="0" y="551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664114" y="6826033"/>
            <a:ext cx="1188355" cy="472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true" sz="2700" spc="2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Output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42089" y="8747214"/>
            <a:ext cx="20038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99" spc="2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(Source: </a:t>
            </a:r>
            <a:r>
              <a:rPr lang="en-US" sz="2399" spc="22" u="sng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5" tooltip="https://www.geeksforgeeks.org/understanding-of-lstm-networks/"/>
              </a:rPr>
              <a:t>LSTM</a:t>
            </a:r>
            <a:r>
              <a:rPr lang="en-US" sz="2399" spc="2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24534" y="906876"/>
            <a:ext cx="5249470" cy="2349238"/>
            <a:chOff x="0" y="0"/>
            <a:chExt cx="6999294" cy="31323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99284" cy="3132328"/>
            </a:xfrm>
            <a:custGeom>
              <a:avLst/>
              <a:gdLst/>
              <a:ahLst/>
              <a:cxnLst/>
              <a:rect r="r" b="b" t="t" l="l"/>
              <a:pathLst>
                <a:path h="3132328" w="6999284">
                  <a:moveTo>
                    <a:pt x="0" y="1566164"/>
                  </a:moveTo>
                  <a:cubicBezTo>
                    <a:pt x="0" y="701167"/>
                    <a:pt x="634919" y="0"/>
                    <a:pt x="1418188" y="0"/>
                  </a:cubicBezTo>
                  <a:lnTo>
                    <a:pt x="5581096" y="0"/>
                  </a:lnTo>
                  <a:cubicBezTo>
                    <a:pt x="6364365" y="0"/>
                    <a:pt x="6999284" y="701167"/>
                    <a:pt x="6999284" y="1566164"/>
                  </a:cubicBezTo>
                  <a:cubicBezTo>
                    <a:pt x="6999284" y="2431161"/>
                    <a:pt x="6364365" y="3132328"/>
                    <a:pt x="5581096" y="3132328"/>
                  </a:cubicBezTo>
                  <a:lnTo>
                    <a:pt x="1418188" y="3132328"/>
                  </a:lnTo>
                  <a:cubicBezTo>
                    <a:pt x="634919" y="3132328"/>
                    <a:pt x="0" y="2431161"/>
                    <a:pt x="0" y="1566164"/>
                  </a:cubicBezTo>
                  <a:close/>
                </a:path>
              </a:pathLst>
            </a:custGeom>
            <a:solidFill>
              <a:srgbClr val="0D0D0D">
                <a:alpha val="7568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310052" y="2452453"/>
            <a:ext cx="5998841" cy="5990835"/>
            <a:chOff x="0" y="0"/>
            <a:chExt cx="7998455" cy="79877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98510" cy="7987691"/>
            </a:xfrm>
            <a:custGeom>
              <a:avLst/>
              <a:gdLst/>
              <a:ahLst/>
              <a:cxnLst/>
              <a:rect r="r" b="b" t="t" l="l"/>
              <a:pathLst>
                <a:path h="7987691" w="7998510">
                  <a:moveTo>
                    <a:pt x="0" y="3724537"/>
                  </a:moveTo>
                  <a:cubicBezTo>
                    <a:pt x="0" y="1667592"/>
                    <a:pt x="1790563" y="0"/>
                    <a:pt x="3999190" y="0"/>
                  </a:cubicBezTo>
                  <a:cubicBezTo>
                    <a:pt x="6207817" y="0"/>
                    <a:pt x="7998510" y="1667592"/>
                    <a:pt x="7998510" y="3724537"/>
                  </a:cubicBezTo>
                  <a:lnTo>
                    <a:pt x="7998510" y="4263154"/>
                  </a:lnTo>
                  <a:cubicBezTo>
                    <a:pt x="7998510" y="6320223"/>
                    <a:pt x="6207950" y="7987691"/>
                    <a:pt x="3999323" y="7987691"/>
                  </a:cubicBezTo>
                  <a:cubicBezTo>
                    <a:pt x="1790696" y="7987691"/>
                    <a:pt x="0" y="6320223"/>
                    <a:pt x="0" y="4263154"/>
                  </a:cubicBezTo>
                  <a:close/>
                </a:path>
              </a:pathLst>
            </a:custGeom>
            <a:solidFill>
              <a:srgbClr val="808080">
                <a:alpha val="73725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610494" y="2790090"/>
            <a:ext cx="5361538" cy="5361538"/>
            <a:chOff x="0" y="0"/>
            <a:chExt cx="7148718" cy="71487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148703" cy="7148703"/>
            </a:xfrm>
            <a:custGeom>
              <a:avLst/>
              <a:gdLst/>
              <a:ahLst/>
              <a:cxnLst/>
              <a:rect r="r" b="b" t="t" l="l"/>
              <a:pathLst>
                <a:path h="7148703" w="7148703">
                  <a:moveTo>
                    <a:pt x="0" y="3574415"/>
                  </a:moveTo>
                  <a:cubicBezTo>
                    <a:pt x="0" y="1600327"/>
                    <a:pt x="1600327" y="0"/>
                    <a:pt x="3574415" y="0"/>
                  </a:cubicBezTo>
                  <a:cubicBezTo>
                    <a:pt x="5548503" y="0"/>
                    <a:pt x="7148703" y="1600327"/>
                    <a:pt x="7148703" y="3574415"/>
                  </a:cubicBezTo>
                  <a:cubicBezTo>
                    <a:pt x="7148703" y="5548503"/>
                    <a:pt x="5548376" y="7148703"/>
                    <a:pt x="3574415" y="7148703"/>
                  </a:cubicBezTo>
                  <a:cubicBezTo>
                    <a:pt x="1600454" y="7148703"/>
                    <a:pt x="0" y="5548376"/>
                    <a:pt x="0" y="357441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8" id="8"/>
          <p:cNvGrpSpPr/>
          <p:nvPr/>
        </p:nvGrpSpPr>
        <p:grpSpPr>
          <a:xfrm rot="7200000">
            <a:off x="10133571" y="2139834"/>
            <a:ext cx="666239" cy="2588340"/>
            <a:chOff x="0" y="0"/>
            <a:chExt cx="888318" cy="34511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36652" y="0"/>
              <a:ext cx="1025017" cy="3451098"/>
            </a:xfrm>
            <a:custGeom>
              <a:avLst/>
              <a:gdLst/>
              <a:ahLst/>
              <a:cxnLst/>
              <a:rect r="r" b="b" t="t" l="l"/>
              <a:pathLst>
                <a:path h="3451098" w="1025017">
                  <a:moveTo>
                    <a:pt x="582295" y="3451098"/>
                  </a:moveTo>
                  <a:lnTo>
                    <a:pt x="528701" y="3352673"/>
                  </a:lnTo>
                  <a:cubicBezTo>
                    <a:pt x="0" y="2319528"/>
                    <a:pt x="21717" y="1136650"/>
                    <a:pt x="499364" y="155194"/>
                  </a:cubicBezTo>
                  <a:lnTo>
                    <a:pt x="584454" y="0"/>
                  </a:lnTo>
                  <a:lnTo>
                    <a:pt x="1025017" y="254254"/>
                  </a:lnTo>
                  <a:lnTo>
                    <a:pt x="956945" y="378460"/>
                  </a:lnTo>
                  <a:cubicBezTo>
                    <a:pt x="568706" y="1176020"/>
                    <a:pt x="531622" y="2128647"/>
                    <a:pt x="914400" y="2980182"/>
                  </a:cubicBezTo>
                  <a:lnTo>
                    <a:pt x="1024763" y="3195701"/>
                  </a:lnTo>
                  <a:lnTo>
                    <a:pt x="582422" y="345109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7200000">
            <a:off x="7078551" y="2741412"/>
            <a:ext cx="2242394" cy="1484307"/>
            <a:chOff x="0" y="0"/>
            <a:chExt cx="2989858" cy="19790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89834" cy="1979168"/>
            </a:xfrm>
            <a:custGeom>
              <a:avLst/>
              <a:gdLst/>
              <a:ahLst/>
              <a:cxnLst/>
              <a:rect r="r" b="b" t="t" l="l"/>
              <a:pathLst>
                <a:path h="1979168" w="2989834">
                  <a:moveTo>
                    <a:pt x="0" y="255397"/>
                  </a:moveTo>
                  <a:lnTo>
                    <a:pt x="442341" y="0"/>
                  </a:lnTo>
                  <a:lnTo>
                    <a:pt x="573913" y="203327"/>
                  </a:lnTo>
                  <a:cubicBezTo>
                    <a:pt x="1120013" y="960628"/>
                    <a:pt x="1963547" y="1404747"/>
                    <a:pt x="2848356" y="1467358"/>
                  </a:cubicBezTo>
                  <a:lnTo>
                    <a:pt x="2989834" y="1470533"/>
                  </a:lnTo>
                  <a:lnTo>
                    <a:pt x="2989834" y="1979168"/>
                  </a:lnTo>
                  <a:lnTo>
                    <a:pt x="2812923" y="1975231"/>
                  </a:lnTo>
                  <a:cubicBezTo>
                    <a:pt x="1724152" y="1898142"/>
                    <a:pt x="688848" y="1325499"/>
                    <a:pt x="58420" y="351028"/>
                  </a:cubicBezTo>
                  <a:lnTo>
                    <a:pt x="0" y="25539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7200000">
            <a:off x="10438449" y="4680254"/>
            <a:ext cx="2242836" cy="1486042"/>
            <a:chOff x="0" y="0"/>
            <a:chExt cx="2990448" cy="19813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90469" cy="1981327"/>
            </a:xfrm>
            <a:custGeom>
              <a:avLst/>
              <a:gdLst/>
              <a:ahLst/>
              <a:cxnLst/>
              <a:rect r="r" b="b" t="t" l="l"/>
              <a:pathLst>
                <a:path h="1981327" w="2990469">
                  <a:moveTo>
                    <a:pt x="0" y="1727073"/>
                  </a:moveTo>
                  <a:lnTo>
                    <a:pt x="11557" y="1705991"/>
                  </a:lnTo>
                  <a:cubicBezTo>
                    <a:pt x="313055" y="1213866"/>
                    <a:pt x="738124" y="787781"/>
                    <a:pt x="1273048" y="478917"/>
                  </a:cubicBezTo>
                  <a:cubicBezTo>
                    <a:pt x="1807972" y="170053"/>
                    <a:pt x="2389505" y="14986"/>
                    <a:pt x="2966466" y="0"/>
                  </a:cubicBezTo>
                  <a:lnTo>
                    <a:pt x="2990469" y="508"/>
                  </a:lnTo>
                  <a:lnTo>
                    <a:pt x="2990469" y="509143"/>
                  </a:lnTo>
                  <a:lnTo>
                    <a:pt x="2980182" y="508889"/>
                  </a:lnTo>
                  <a:cubicBezTo>
                    <a:pt x="2485263" y="521716"/>
                    <a:pt x="1986407" y="654812"/>
                    <a:pt x="1527556" y="919734"/>
                  </a:cubicBezTo>
                  <a:cubicBezTo>
                    <a:pt x="1068705" y="1184656"/>
                    <a:pt x="704088" y="1550162"/>
                    <a:pt x="445516" y="1972310"/>
                  </a:cubicBezTo>
                  <a:lnTo>
                    <a:pt x="440563" y="1981327"/>
                  </a:lnTo>
                  <a:lnTo>
                    <a:pt x="0" y="172707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7200000">
            <a:off x="5901240" y="4775421"/>
            <a:ext cx="2242836" cy="1486041"/>
            <a:chOff x="0" y="0"/>
            <a:chExt cx="2990448" cy="19813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90342" cy="1981327"/>
            </a:xfrm>
            <a:custGeom>
              <a:avLst/>
              <a:gdLst/>
              <a:ahLst/>
              <a:cxnLst/>
              <a:rect r="r" b="b" t="t" l="l"/>
              <a:pathLst>
                <a:path h="1981327" w="2990342">
                  <a:moveTo>
                    <a:pt x="0" y="1980819"/>
                  </a:moveTo>
                  <a:lnTo>
                    <a:pt x="0" y="1472184"/>
                  </a:lnTo>
                  <a:lnTo>
                    <a:pt x="10287" y="1472438"/>
                  </a:lnTo>
                  <a:cubicBezTo>
                    <a:pt x="505206" y="1459611"/>
                    <a:pt x="1004062" y="1326515"/>
                    <a:pt x="1462913" y="1061593"/>
                  </a:cubicBezTo>
                  <a:cubicBezTo>
                    <a:pt x="1921764" y="796671"/>
                    <a:pt x="2286381" y="431165"/>
                    <a:pt x="2544953" y="9017"/>
                  </a:cubicBezTo>
                  <a:lnTo>
                    <a:pt x="2549906" y="0"/>
                  </a:lnTo>
                  <a:lnTo>
                    <a:pt x="2990342" y="254254"/>
                  </a:lnTo>
                  <a:lnTo>
                    <a:pt x="2978785" y="275336"/>
                  </a:lnTo>
                  <a:cubicBezTo>
                    <a:pt x="2677287" y="767461"/>
                    <a:pt x="2252218" y="1193546"/>
                    <a:pt x="1717294" y="1502410"/>
                  </a:cubicBezTo>
                  <a:cubicBezTo>
                    <a:pt x="1182370" y="1811274"/>
                    <a:pt x="600964" y="1966341"/>
                    <a:pt x="24003" y="1981327"/>
                  </a:cubicBezTo>
                  <a:lnTo>
                    <a:pt x="0" y="198081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7200000">
            <a:off x="7782715" y="6213543"/>
            <a:ext cx="666239" cy="2588340"/>
            <a:chOff x="0" y="0"/>
            <a:chExt cx="888318" cy="34511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24890" cy="3451098"/>
            </a:xfrm>
            <a:custGeom>
              <a:avLst/>
              <a:gdLst/>
              <a:ahLst/>
              <a:cxnLst/>
              <a:rect r="r" b="b" t="t" l="l"/>
              <a:pathLst>
                <a:path h="3451098" w="1024890">
                  <a:moveTo>
                    <a:pt x="0" y="3196844"/>
                  </a:moveTo>
                  <a:lnTo>
                    <a:pt x="68072" y="3072638"/>
                  </a:lnTo>
                  <a:cubicBezTo>
                    <a:pt x="456311" y="2275078"/>
                    <a:pt x="493395" y="1322451"/>
                    <a:pt x="110617" y="470916"/>
                  </a:cubicBezTo>
                  <a:lnTo>
                    <a:pt x="254" y="255397"/>
                  </a:lnTo>
                  <a:lnTo>
                    <a:pt x="442722" y="0"/>
                  </a:lnTo>
                  <a:lnTo>
                    <a:pt x="496316" y="98425"/>
                  </a:lnTo>
                  <a:cubicBezTo>
                    <a:pt x="1024890" y="1131570"/>
                    <a:pt x="1003300" y="2314448"/>
                    <a:pt x="525526" y="3295904"/>
                  </a:cubicBezTo>
                  <a:lnTo>
                    <a:pt x="440436" y="3451098"/>
                  </a:lnTo>
                  <a:lnTo>
                    <a:pt x="0" y="319684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7200000">
            <a:off x="9261579" y="6715998"/>
            <a:ext cx="2242394" cy="1484308"/>
            <a:chOff x="0" y="0"/>
            <a:chExt cx="2989858" cy="197907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89834" cy="1979041"/>
            </a:xfrm>
            <a:custGeom>
              <a:avLst/>
              <a:gdLst/>
              <a:ahLst/>
              <a:cxnLst/>
              <a:rect r="r" b="b" t="t" l="l"/>
              <a:pathLst>
                <a:path h="1979041" w="2989834">
                  <a:moveTo>
                    <a:pt x="0" y="508635"/>
                  </a:moveTo>
                  <a:lnTo>
                    <a:pt x="0" y="0"/>
                  </a:lnTo>
                  <a:lnTo>
                    <a:pt x="176911" y="3937"/>
                  </a:lnTo>
                  <a:cubicBezTo>
                    <a:pt x="1265809" y="80899"/>
                    <a:pt x="2300986" y="653669"/>
                    <a:pt x="2931414" y="1628013"/>
                  </a:cubicBezTo>
                  <a:lnTo>
                    <a:pt x="2989834" y="1723644"/>
                  </a:lnTo>
                  <a:lnTo>
                    <a:pt x="2547493" y="1979041"/>
                  </a:lnTo>
                  <a:lnTo>
                    <a:pt x="2416048" y="1775714"/>
                  </a:lnTo>
                  <a:cubicBezTo>
                    <a:pt x="1869821" y="1018540"/>
                    <a:pt x="1026287" y="574294"/>
                    <a:pt x="141478" y="511810"/>
                  </a:cubicBezTo>
                  <a:lnTo>
                    <a:pt x="0" y="50863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397247" y="3162688"/>
            <a:ext cx="313873" cy="313874"/>
            <a:chOff x="0" y="0"/>
            <a:chExt cx="418498" cy="41849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18465" cy="418465"/>
            </a:xfrm>
            <a:custGeom>
              <a:avLst/>
              <a:gdLst/>
              <a:ahLst/>
              <a:cxnLst/>
              <a:rect r="r" b="b" t="t" l="l"/>
              <a:pathLst>
                <a:path h="418465" w="418465">
                  <a:moveTo>
                    <a:pt x="0" y="209296"/>
                  </a:moveTo>
                  <a:cubicBezTo>
                    <a:pt x="0" y="93726"/>
                    <a:pt x="93726" y="0"/>
                    <a:pt x="209296" y="0"/>
                  </a:cubicBezTo>
                  <a:cubicBezTo>
                    <a:pt x="324866" y="0"/>
                    <a:pt x="418465" y="93726"/>
                    <a:pt x="418465" y="209296"/>
                  </a:cubicBezTo>
                  <a:cubicBezTo>
                    <a:pt x="418465" y="324866"/>
                    <a:pt x="324866" y="418465"/>
                    <a:pt x="209296" y="418465"/>
                  </a:cubicBezTo>
                  <a:cubicBezTo>
                    <a:pt x="93726" y="418465"/>
                    <a:pt x="0" y="324866"/>
                    <a:pt x="0" y="20929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625171" y="5266336"/>
            <a:ext cx="313873" cy="313873"/>
            <a:chOff x="0" y="0"/>
            <a:chExt cx="418498" cy="41849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18465" cy="418465"/>
            </a:xfrm>
            <a:custGeom>
              <a:avLst/>
              <a:gdLst/>
              <a:ahLst/>
              <a:cxnLst/>
              <a:rect r="r" b="b" t="t" l="l"/>
              <a:pathLst>
                <a:path h="418465" w="418465">
                  <a:moveTo>
                    <a:pt x="0" y="209296"/>
                  </a:moveTo>
                  <a:cubicBezTo>
                    <a:pt x="0" y="93726"/>
                    <a:pt x="93726" y="0"/>
                    <a:pt x="209296" y="0"/>
                  </a:cubicBezTo>
                  <a:cubicBezTo>
                    <a:pt x="324866" y="0"/>
                    <a:pt x="418465" y="93726"/>
                    <a:pt x="418465" y="209296"/>
                  </a:cubicBezTo>
                  <a:cubicBezTo>
                    <a:pt x="418465" y="324866"/>
                    <a:pt x="324866" y="418465"/>
                    <a:pt x="209296" y="418465"/>
                  </a:cubicBezTo>
                  <a:cubicBezTo>
                    <a:pt x="93726" y="418465"/>
                    <a:pt x="0" y="324866"/>
                    <a:pt x="0" y="20929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397247" y="7465524"/>
            <a:ext cx="313873" cy="313873"/>
            <a:chOff x="0" y="0"/>
            <a:chExt cx="418498" cy="41849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18465" cy="418465"/>
            </a:xfrm>
            <a:custGeom>
              <a:avLst/>
              <a:gdLst/>
              <a:ahLst/>
              <a:cxnLst/>
              <a:rect r="r" b="b" t="t" l="l"/>
              <a:pathLst>
                <a:path h="418465" w="418465">
                  <a:moveTo>
                    <a:pt x="0" y="209296"/>
                  </a:moveTo>
                  <a:cubicBezTo>
                    <a:pt x="0" y="93726"/>
                    <a:pt x="93726" y="0"/>
                    <a:pt x="209296" y="0"/>
                  </a:cubicBezTo>
                  <a:cubicBezTo>
                    <a:pt x="324866" y="0"/>
                    <a:pt x="418465" y="93726"/>
                    <a:pt x="418465" y="209296"/>
                  </a:cubicBezTo>
                  <a:cubicBezTo>
                    <a:pt x="418465" y="324866"/>
                    <a:pt x="324866" y="418465"/>
                    <a:pt x="209296" y="418465"/>
                  </a:cubicBezTo>
                  <a:cubicBezTo>
                    <a:pt x="93726" y="418465"/>
                    <a:pt x="0" y="324866"/>
                    <a:pt x="0" y="20929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816248" y="7414240"/>
            <a:ext cx="313873" cy="313873"/>
            <a:chOff x="0" y="0"/>
            <a:chExt cx="418498" cy="41849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18465" cy="418465"/>
            </a:xfrm>
            <a:custGeom>
              <a:avLst/>
              <a:gdLst/>
              <a:ahLst/>
              <a:cxnLst/>
              <a:rect r="r" b="b" t="t" l="l"/>
              <a:pathLst>
                <a:path h="418465" w="418465">
                  <a:moveTo>
                    <a:pt x="0" y="209296"/>
                  </a:moveTo>
                  <a:cubicBezTo>
                    <a:pt x="0" y="93726"/>
                    <a:pt x="93726" y="0"/>
                    <a:pt x="209296" y="0"/>
                  </a:cubicBezTo>
                  <a:cubicBezTo>
                    <a:pt x="324866" y="0"/>
                    <a:pt x="418465" y="93726"/>
                    <a:pt x="418465" y="209296"/>
                  </a:cubicBezTo>
                  <a:cubicBezTo>
                    <a:pt x="418465" y="324866"/>
                    <a:pt x="324866" y="418465"/>
                    <a:pt x="209296" y="418465"/>
                  </a:cubicBezTo>
                  <a:cubicBezTo>
                    <a:pt x="93726" y="418465"/>
                    <a:pt x="0" y="324866"/>
                    <a:pt x="0" y="20929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6645526" y="5266336"/>
            <a:ext cx="313873" cy="313873"/>
            <a:chOff x="0" y="0"/>
            <a:chExt cx="418498" cy="41849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18465" cy="418465"/>
            </a:xfrm>
            <a:custGeom>
              <a:avLst/>
              <a:gdLst/>
              <a:ahLst/>
              <a:cxnLst/>
              <a:rect r="r" b="b" t="t" l="l"/>
              <a:pathLst>
                <a:path h="418465" w="418465">
                  <a:moveTo>
                    <a:pt x="0" y="209296"/>
                  </a:moveTo>
                  <a:cubicBezTo>
                    <a:pt x="0" y="93726"/>
                    <a:pt x="93726" y="0"/>
                    <a:pt x="209296" y="0"/>
                  </a:cubicBezTo>
                  <a:cubicBezTo>
                    <a:pt x="324866" y="0"/>
                    <a:pt x="418465" y="93726"/>
                    <a:pt x="418465" y="209296"/>
                  </a:cubicBezTo>
                  <a:cubicBezTo>
                    <a:pt x="418465" y="324866"/>
                    <a:pt x="324866" y="418465"/>
                    <a:pt x="209296" y="418465"/>
                  </a:cubicBezTo>
                  <a:cubicBezTo>
                    <a:pt x="93726" y="418465"/>
                    <a:pt x="0" y="324866"/>
                    <a:pt x="0" y="20929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7862919" y="3162688"/>
            <a:ext cx="313873" cy="313874"/>
            <a:chOff x="0" y="0"/>
            <a:chExt cx="418498" cy="41849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18465" cy="418465"/>
            </a:xfrm>
            <a:custGeom>
              <a:avLst/>
              <a:gdLst/>
              <a:ahLst/>
              <a:cxnLst/>
              <a:rect r="r" b="b" t="t" l="l"/>
              <a:pathLst>
                <a:path h="418465" w="418465">
                  <a:moveTo>
                    <a:pt x="0" y="209296"/>
                  </a:moveTo>
                  <a:cubicBezTo>
                    <a:pt x="0" y="93726"/>
                    <a:pt x="93726" y="0"/>
                    <a:pt x="209296" y="0"/>
                  </a:cubicBezTo>
                  <a:cubicBezTo>
                    <a:pt x="324866" y="0"/>
                    <a:pt x="418465" y="93726"/>
                    <a:pt x="418465" y="209296"/>
                  </a:cubicBezTo>
                  <a:cubicBezTo>
                    <a:pt x="418465" y="324866"/>
                    <a:pt x="324866" y="418465"/>
                    <a:pt x="209296" y="418465"/>
                  </a:cubicBezTo>
                  <a:cubicBezTo>
                    <a:pt x="93726" y="418465"/>
                    <a:pt x="0" y="324866"/>
                    <a:pt x="0" y="20929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0522708" y="2059548"/>
            <a:ext cx="2740232" cy="1281792"/>
            <a:chOff x="0" y="0"/>
            <a:chExt cx="3653642" cy="170905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1778" y="0"/>
              <a:ext cx="3639185" cy="1702816"/>
            </a:xfrm>
            <a:custGeom>
              <a:avLst/>
              <a:gdLst/>
              <a:ahLst/>
              <a:cxnLst/>
              <a:rect r="r" b="b" t="t" l="l"/>
              <a:pathLst>
                <a:path h="1702816" w="3639185">
                  <a:moveTo>
                    <a:pt x="0" y="1689989"/>
                  </a:moveTo>
                  <a:lnTo>
                    <a:pt x="982980" y="6350"/>
                  </a:lnTo>
                  <a:cubicBezTo>
                    <a:pt x="985266" y="2413"/>
                    <a:pt x="989457" y="0"/>
                    <a:pt x="993902" y="0"/>
                  </a:cubicBezTo>
                  <a:lnTo>
                    <a:pt x="3639185" y="0"/>
                  </a:lnTo>
                  <a:lnTo>
                    <a:pt x="3639185" y="25400"/>
                  </a:lnTo>
                  <a:lnTo>
                    <a:pt x="993902" y="25400"/>
                  </a:lnTo>
                  <a:lnTo>
                    <a:pt x="993902" y="12700"/>
                  </a:lnTo>
                  <a:lnTo>
                    <a:pt x="1004824" y="19050"/>
                  </a:lnTo>
                  <a:lnTo>
                    <a:pt x="21844" y="170281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0544727" y="7633326"/>
            <a:ext cx="2740232" cy="1281792"/>
            <a:chOff x="0" y="0"/>
            <a:chExt cx="3653642" cy="170905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1778" y="6350"/>
              <a:ext cx="3639185" cy="1702689"/>
            </a:xfrm>
            <a:custGeom>
              <a:avLst/>
              <a:gdLst/>
              <a:ahLst/>
              <a:cxnLst/>
              <a:rect r="r" b="b" t="t" l="l"/>
              <a:pathLst>
                <a:path h="1702689" w="3639185">
                  <a:moveTo>
                    <a:pt x="21844" y="0"/>
                  </a:moveTo>
                  <a:lnTo>
                    <a:pt x="1004824" y="1683639"/>
                  </a:lnTo>
                  <a:lnTo>
                    <a:pt x="993902" y="1689989"/>
                  </a:lnTo>
                  <a:lnTo>
                    <a:pt x="993902" y="1677289"/>
                  </a:lnTo>
                  <a:lnTo>
                    <a:pt x="3639185" y="1677289"/>
                  </a:lnTo>
                  <a:lnTo>
                    <a:pt x="3639185" y="1702689"/>
                  </a:lnTo>
                  <a:lnTo>
                    <a:pt x="993902" y="1702689"/>
                  </a:lnTo>
                  <a:cubicBezTo>
                    <a:pt x="989330" y="1702689"/>
                    <a:pt x="985266" y="1700276"/>
                    <a:pt x="982980" y="1696339"/>
                  </a:cubicBez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5239946" y="2043074"/>
            <a:ext cx="2740232" cy="1281792"/>
            <a:chOff x="0" y="0"/>
            <a:chExt cx="3653642" cy="170905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12700" y="0"/>
              <a:ext cx="3639185" cy="1702816"/>
            </a:xfrm>
            <a:custGeom>
              <a:avLst/>
              <a:gdLst/>
              <a:ahLst/>
              <a:cxnLst/>
              <a:rect r="r" b="b" t="t" l="l"/>
              <a:pathLst>
                <a:path h="1702816" w="3639185">
                  <a:moveTo>
                    <a:pt x="3617214" y="1702816"/>
                  </a:moveTo>
                  <a:lnTo>
                    <a:pt x="2634234" y="19050"/>
                  </a:lnTo>
                  <a:lnTo>
                    <a:pt x="2645156" y="12700"/>
                  </a:lnTo>
                  <a:lnTo>
                    <a:pt x="2645156" y="25400"/>
                  </a:lnTo>
                  <a:lnTo>
                    <a:pt x="0" y="25400"/>
                  </a:lnTo>
                  <a:lnTo>
                    <a:pt x="0" y="0"/>
                  </a:lnTo>
                  <a:lnTo>
                    <a:pt x="2645283" y="0"/>
                  </a:lnTo>
                  <a:cubicBezTo>
                    <a:pt x="2649855" y="0"/>
                    <a:pt x="2653919" y="2413"/>
                    <a:pt x="2656205" y="6350"/>
                  </a:cubicBezTo>
                  <a:lnTo>
                    <a:pt x="3639185" y="168998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5217927" y="7616851"/>
            <a:ext cx="2740232" cy="1281792"/>
            <a:chOff x="0" y="0"/>
            <a:chExt cx="3653642" cy="170905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12700" y="6350"/>
              <a:ext cx="3639185" cy="1702689"/>
            </a:xfrm>
            <a:custGeom>
              <a:avLst/>
              <a:gdLst/>
              <a:ahLst/>
              <a:cxnLst/>
              <a:rect r="r" b="b" t="t" l="l"/>
              <a:pathLst>
                <a:path h="1702689" w="3639185">
                  <a:moveTo>
                    <a:pt x="3639185" y="12700"/>
                  </a:moveTo>
                  <a:lnTo>
                    <a:pt x="2656205" y="1696339"/>
                  </a:lnTo>
                  <a:cubicBezTo>
                    <a:pt x="2653919" y="1700276"/>
                    <a:pt x="2649728" y="1702689"/>
                    <a:pt x="2645283" y="1702689"/>
                  </a:cubicBezTo>
                  <a:lnTo>
                    <a:pt x="0" y="1702689"/>
                  </a:lnTo>
                  <a:lnTo>
                    <a:pt x="0" y="1677289"/>
                  </a:lnTo>
                  <a:lnTo>
                    <a:pt x="2645283" y="1677289"/>
                  </a:lnTo>
                  <a:lnTo>
                    <a:pt x="2645283" y="1689989"/>
                  </a:lnTo>
                  <a:lnTo>
                    <a:pt x="2634361" y="1683639"/>
                  </a:lnTo>
                  <a:lnTo>
                    <a:pt x="361721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3275434" y="1214408"/>
            <a:ext cx="4424118" cy="1676382"/>
            <a:chOff x="0" y="0"/>
            <a:chExt cx="5898824" cy="223517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898880" cy="2235200"/>
            </a:xfrm>
            <a:custGeom>
              <a:avLst/>
              <a:gdLst/>
              <a:ahLst/>
              <a:cxnLst/>
              <a:rect r="r" b="b" t="t" l="l"/>
              <a:pathLst>
                <a:path h="2235200" w="5898880">
                  <a:moveTo>
                    <a:pt x="0" y="1117600"/>
                  </a:moveTo>
                  <a:cubicBezTo>
                    <a:pt x="0" y="500380"/>
                    <a:pt x="451916" y="0"/>
                    <a:pt x="1009354" y="0"/>
                  </a:cubicBezTo>
                  <a:lnTo>
                    <a:pt x="4889519" y="0"/>
                  </a:lnTo>
                  <a:cubicBezTo>
                    <a:pt x="5446959" y="0"/>
                    <a:pt x="5898880" y="500380"/>
                    <a:pt x="5898880" y="1117600"/>
                  </a:cubicBezTo>
                  <a:cubicBezTo>
                    <a:pt x="5898880" y="1734820"/>
                    <a:pt x="5446959" y="2235200"/>
                    <a:pt x="4889519" y="2235200"/>
                  </a:cubicBezTo>
                  <a:lnTo>
                    <a:pt x="1009354" y="2235200"/>
                  </a:lnTo>
                  <a:cubicBezTo>
                    <a:pt x="451916" y="2235200"/>
                    <a:pt x="0" y="1734820"/>
                    <a:pt x="0" y="11176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2924534" y="4222898"/>
            <a:ext cx="5249470" cy="2349238"/>
            <a:chOff x="0" y="0"/>
            <a:chExt cx="6999294" cy="313231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99284" cy="3132328"/>
            </a:xfrm>
            <a:custGeom>
              <a:avLst/>
              <a:gdLst/>
              <a:ahLst/>
              <a:cxnLst/>
              <a:rect r="r" b="b" t="t" l="l"/>
              <a:pathLst>
                <a:path h="3132328" w="6999284">
                  <a:moveTo>
                    <a:pt x="0" y="1566164"/>
                  </a:moveTo>
                  <a:cubicBezTo>
                    <a:pt x="0" y="701167"/>
                    <a:pt x="634919" y="0"/>
                    <a:pt x="1418188" y="0"/>
                  </a:cubicBezTo>
                  <a:lnTo>
                    <a:pt x="5581096" y="0"/>
                  </a:lnTo>
                  <a:cubicBezTo>
                    <a:pt x="6364365" y="0"/>
                    <a:pt x="6999284" y="701167"/>
                    <a:pt x="6999284" y="1566164"/>
                  </a:cubicBezTo>
                  <a:cubicBezTo>
                    <a:pt x="6999284" y="2431161"/>
                    <a:pt x="6364365" y="3132328"/>
                    <a:pt x="5581096" y="3132328"/>
                  </a:cubicBezTo>
                  <a:lnTo>
                    <a:pt x="1418188" y="3132328"/>
                  </a:lnTo>
                  <a:cubicBezTo>
                    <a:pt x="634919" y="3132328"/>
                    <a:pt x="0" y="2431161"/>
                    <a:pt x="0" y="1566164"/>
                  </a:cubicBezTo>
                  <a:close/>
                </a:path>
              </a:pathLst>
            </a:custGeom>
            <a:solidFill>
              <a:srgbClr val="0D0D0D">
                <a:alpha val="75686"/>
              </a:srgbClr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3275434" y="4530429"/>
            <a:ext cx="4424118" cy="1676382"/>
            <a:chOff x="0" y="0"/>
            <a:chExt cx="5898824" cy="223517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5898880" cy="2235200"/>
            </a:xfrm>
            <a:custGeom>
              <a:avLst/>
              <a:gdLst/>
              <a:ahLst/>
              <a:cxnLst/>
              <a:rect r="r" b="b" t="t" l="l"/>
              <a:pathLst>
                <a:path h="2235200" w="5898880">
                  <a:moveTo>
                    <a:pt x="0" y="1117600"/>
                  </a:moveTo>
                  <a:cubicBezTo>
                    <a:pt x="0" y="500380"/>
                    <a:pt x="451916" y="0"/>
                    <a:pt x="1009354" y="0"/>
                  </a:cubicBezTo>
                  <a:lnTo>
                    <a:pt x="4889519" y="0"/>
                  </a:lnTo>
                  <a:cubicBezTo>
                    <a:pt x="5446959" y="0"/>
                    <a:pt x="5898880" y="500380"/>
                    <a:pt x="5898880" y="1117600"/>
                  </a:cubicBezTo>
                  <a:cubicBezTo>
                    <a:pt x="5898880" y="1734820"/>
                    <a:pt x="5446959" y="2235200"/>
                    <a:pt x="4889519" y="2235200"/>
                  </a:cubicBezTo>
                  <a:lnTo>
                    <a:pt x="1009354" y="2235200"/>
                  </a:lnTo>
                  <a:cubicBezTo>
                    <a:pt x="451916" y="2235200"/>
                    <a:pt x="0" y="1734820"/>
                    <a:pt x="0" y="11176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12924534" y="7633326"/>
            <a:ext cx="5249470" cy="2349238"/>
            <a:chOff x="0" y="0"/>
            <a:chExt cx="6999294" cy="3132318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999284" cy="3132328"/>
            </a:xfrm>
            <a:custGeom>
              <a:avLst/>
              <a:gdLst/>
              <a:ahLst/>
              <a:cxnLst/>
              <a:rect r="r" b="b" t="t" l="l"/>
              <a:pathLst>
                <a:path h="3132328" w="6999284">
                  <a:moveTo>
                    <a:pt x="0" y="1566164"/>
                  </a:moveTo>
                  <a:cubicBezTo>
                    <a:pt x="0" y="701167"/>
                    <a:pt x="634919" y="0"/>
                    <a:pt x="1418188" y="0"/>
                  </a:cubicBezTo>
                  <a:lnTo>
                    <a:pt x="5581096" y="0"/>
                  </a:lnTo>
                  <a:cubicBezTo>
                    <a:pt x="6364365" y="0"/>
                    <a:pt x="6999284" y="701167"/>
                    <a:pt x="6999284" y="1566164"/>
                  </a:cubicBezTo>
                  <a:cubicBezTo>
                    <a:pt x="6999284" y="2431161"/>
                    <a:pt x="6364365" y="3132328"/>
                    <a:pt x="5581096" y="3132328"/>
                  </a:cubicBezTo>
                  <a:lnTo>
                    <a:pt x="1418188" y="3132328"/>
                  </a:lnTo>
                  <a:cubicBezTo>
                    <a:pt x="634919" y="3132328"/>
                    <a:pt x="0" y="2431161"/>
                    <a:pt x="0" y="1566164"/>
                  </a:cubicBezTo>
                  <a:close/>
                </a:path>
              </a:pathLst>
            </a:custGeom>
            <a:solidFill>
              <a:srgbClr val="0D0D0D">
                <a:alpha val="75686"/>
              </a:srgbClr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13275434" y="8034453"/>
            <a:ext cx="4424118" cy="1676382"/>
            <a:chOff x="0" y="0"/>
            <a:chExt cx="5898824" cy="223517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898880" cy="2235200"/>
            </a:xfrm>
            <a:custGeom>
              <a:avLst/>
              <a:gdLst/>
              <a:ahLst/>
              <a:cxnLst/>
              <a:rect r="r" b="b" t="t" l="l"/>
              <a:pathLst>
                <a:path h="2235200" w="5898880">
                  <a:moveTo>
                    <a:pt x="0" y="1117600"/>
                  </a:moveTo>
                  <a:cubicBezTo>
                    <a:pt x="0" y="500380"/>
                    <a:pt x="451916" y="0"/>
                    <a:pt x="1009354" y="0"/>
                  </a:cubicBezTo>
                  <a:lnTo>
                    <a:pt x="4889519" y="0"/>
                  </a:lnTo>
                  <a:cubicBezTo>
                    <a:pt x="5446959" y="0"/>
                    <a:pt x="5898880" y="500380"/>
                    <a:pt x="5898880" y="1117600"/>
                  </a:cubicBezTo>
                  <a:cubicBezTo>
                    <a:pt x="5898880" y="1734820"/>
                    <a:pt x="5446959" y="2235200"/>
                    <a:pt x="4889519" y="2235200"/>
                  </a:cubicBezTo>
                  <a:lnTo>
                    <a:pt x="1009354" y="2235200"/>
                  </a:lnTo>
                  <a:cubicBezTo>
                    <a:pt x="451916" y="2235200"/>
                    <a:pt x="0" y="1734820"/>
                    <a:pt x="0" y="11176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0" y="7726922"/>
            <a:ext cx="5797209" cy="2349238"/>
            <a:chOff x="0" y="0"/>
            <a:chExt cx="7729612" cy="3132318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7729601" cy="3132328"/>
            </a:xfrm>
            <a:custGeom>
              <a:avLst/>
              <a:gdLst/>
              <a:ahLst/>
              <a:cxnLst/>
              <a:rect r="r" b="b" t="t" l="l"/>
              <a:pathLst>
                <a:path h="3132328" w="7729601">
                  <a:moveTo>
                    <a:pt x="0" y="1566164"/>
                  </a:moveTo>
                  <a:cubicBezTo>
                    <a:pt x="0" y="701167"/>
                    <a:pt x="701167" y="0"/>
                    <a:pt x="1566164" y="0"/>
                  </a:cubicBezTo>
                  <a:lnTo>
                    <a:pt x="6163437" y="0"/>
                  </a:lnTo>
                  <a:cubicBezTo>
                    <a:pt x="7028434" y="0"/>
                    <a:pt x="7729601" y="701167"/>
                    <a:pt x="7729601" y="1566164"/>
                  </a:cubicBezTo>
                  <a:cubicBezTo>
                    <a:pt x="7729601" y="2431161"/>
                    <a:pt x="7028434" y="3132328"/>
                    <a:pt x="6163437" y="3132328"/>
                  </a:cubicBezTo>
                  <a:lnTo>
                    <a:pt x="1566164" y="3132328"/>
                  </a:lnTo>
                  <a:cubicBezTo>
                    <a:pt x="701167" y="3132328"/>
                    <a:pt x="0" y="2431161"/>
                    <a:pt x="0" y="1566164"/>
                  </a:cubicBezTo>
                  <a:close/>
                </a:path>
              </a:pathLst>
            </a:custGeom>
            <a:solidFill>
              <a:srgbClr val="0D0D0D">
                <a:alpha val="75686"/>
              </a:srgbClr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378858" y="8060453"/>
            <a:ext cx="4978694" cy="1676382"/>
            <a:chOff x="0" y="0"/>
            <a:chExt cx="6638258" cy="2235176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6638314" cy="2235200"/>
            </a:xfrm>
            <a:custGeom>
              <a:avLst/>
              <a:gdLst/>
              <a:ahLst/>
              <a:cxnLst/>
              <a:rect r="r" b="b" t="t" l="l"/>
              <a:pathLst>
                <a:path h="2235200" w="6638314">
                  <a:moveTo>
                    <a:pt x="0" y="1117600"/>
                  </a:moveTo>
                  <a:cubicBezTo>
                    <a:pt x="0" y="500380"/>
                    <a:pt x="508564" y="0"/>
                    <a:pt x="1135880" y="0"/>
                  </a:cubicBezTo>
                  <a:lnTo>
                    <a:pt x="5502435" y="0"/>
                  </a:lnTo>
                  <a:cubicBezTo>
                    <a:pt x="6129750" y="0"/>
                    <a:pt x="6638314" y="500380"/>
                    <a:pt x="6638314" y="1117600"/>
                  </a:cubicBezTo>
                  <a:cubicBezTo>
                    <a:pt x="6638314" y="1734820"/>
                    <a:pt x="6129750" y="2235200"/>
                    <a:pt x="5502435" y="2235200"/>
                  </a:cubicBezTo>
                  <a:lnTo>
                    <a:pt x="1135880" y="2235200"/>
                  </a:lnTo>
                  <a:cubicBezTo>
                    <a:pt x="508564" y="2235200"/>
                    <a:pt x="0" y="1734820"/>
                    <a:pt x="0" y="11176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0" y="4293962"/>
            <a:ext cx="5797209" cy="2349238"/>
            <a:chOff x="0" y="0"/>
            <a:chExt cx="7729612" cy="3132318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7729601" cy="3132328"/>
            </a:xfrm>
            <a:custGeom>
              <a:avLst/>
              <a:gdLst/>
              <a:ahLst/>
              <a:cxnLst/>
              <a:rect r="r" b="b" t="t" l="l"/>
              <a:pathLst>
                <a:path h="3132328" w="7729601">
                  <a:moveTo>
                    <a:pt x="0" y="1566164"/>
                  </a:moveTo>
                  <a:cubicBezTo>
                    <a:pt x="0" y="701167"/>
                    <a:pt x="701167" y="0"/>
                    <a:pt x="1566164" y="0"/>
                  </a:cubicBezTo>
                  <a:lnTo>
                    <a:pt x="6163437" y="0"/>
                  </a:lnTo>
                  <a:cubicBezTo>
                    <a:pt x="7028434" y="0"/>
                    <a:pt x="7729601" y="701167"/>
                    <a:pt x="7729601" y="1566164"/>
                  </a:cubicBezTo>
                  <a:cubicBezTo>
                    <a:pt x="7729601" y="2431161"/>
                    <a:pt x="7028434" y="3132328"/>
                    <a:pt x="6163437" y="3132328"/>
                  </a:cubicBezTo>
                  <a:lnTo>
                    <a:pt x="1566164" y="3132328"/>
                  </a:lnTo>
                  <a:cubicBezTo>
                    <a:pt x="701167" y="3132328"/>
                    <a:pt x="0" y="2431161"/>
                    <a:pt x="0" y="1566164"/>
                  </a:cubicBezTo>
                  <a:close/>
                </a:path>
              </a:pathLst>
            </a:custGeom>
            <a:solidFill>
              <a:srgbClr val="0D0D0D">
                <a:alpha val="75686"/>
              </a:srgbClr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350900" y="4601493"/>
            <a:ext cx="4898571" cy="1676382"/>
            <a:chOff x="0" y="0"/>
            <a:chExt cx="6531428" cy="2235176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6531483" cy="2235200"/>
            </a:xfrm>
            <a:custGeom>
              <a:avLst/>
              <a:gdLst/>
              <a:ahLst/>
              <a:cxnLst/>
              <a:rect r="r" b="b" t="t" l="l"/>
              <a:pathLst>
                <a:path h="2235200" w="6531483">
                  <a:moveTo>
                    <a:pt x="0" y="1117600"/>
                  </a:moveTo>
                  <a:cubicBezTo>
                    <a:pt x="0" y="500380"/>
                    <a:pt x="500380" y="0"/>
                    <a:pt x="1117600" y="0"/>
                  </a:cubicBezTo>
                  <a:lnTo>
                    <a:pt x="5413883" y="0"/>
                  </a:lnTo>
                  <a:cubicBezTo>
                    <a:pt x="6031103" y="0"/>
                    <a:pt x="6531483" y="500380"/>
                    <a:pt x="6531483" y="1117600"/>
                  </a:cubicBezTo>
                  <a:cubicBezTo>
                    <a:pt x="6531483" y="1734820"/>
                    <a:pt x="6031103" y="2235200"/>
                    <a:pt x="5413883" y="2235200"/>
                  </a:cubicBezTo>
                  <a:lnTo>
                    <a:pt x="1117600" y="2235200"/>
                  </a:lnTo>
                  <a:cubicBezTo>
                    <a:pt x="500380" y="2235200"/>
                    <a:pt x="0" y="1734820"/>
                    <a:pt x="0" y="11176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58" id="58"/>
          <p:cNvGrpSpPr/>
          <p:nvPr/>
        </p:nvGrpSpPr>
        <p:grpSpPr>
          <a:xfrm rot="0">
            <a:off x="0" y="923350"/>
            <a:ext cx="5797209" cy="2349238"/>
            <a:chOff x="0" y="0"/>
            <a:chExt cx="7729612" cy="3132318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7729601" cy="3132328"/>
            </a:xfrm>
            <a:custGeom>
              <a:avLst/>
              <a:gdLst/>
              <a:ahLst/>
              <a:cxnLst/>
              <a:rect r="r" b="b" t="t" l="l"/>
              <a:pathLst>
                <a:path h="3132328" w="7729601">
                  <a:moveTo>
                    <a:pt x="0" y="1566164"/>
                  </a:moveTo>
                  <a:cubicBezTo>
                    <a:pt x="0" y="701167"/>
                    <a:pt x="701167" y="0"/>
                    <a:pt x="1566164" y="0"/>
                  </a:cubicBezTo>
                  <a:lnTo>
                    <a:pt x="6163437" y="0"/>
                  </a:lnTo>
                  <a:cubicBezTo>
                    <a:pt x="7028434" y="0"/>
                    <a:pt x="7729601" y="701167"/>
                    <a:pt x="7729601" y="1566164"/>
                  </a:cubicBezTo>
                  <a:cubicBezTo>
                    <a:pt x="7729601" y="2431161"/>
                    <a:pt x="7028434" y="3132328"/>
                    <a:pt x="6163437" y="3132328"/>
                  </a:cubicBezTo>
                  <a:lnTo>
                    <a:pt x="1566164" y="3132328"/>
                  </a:lnTo>
                  <a:cubicBezTo>
                    <a:pt x="701167" y="3132328"/>
                    <a:pt x="0" y="2431161"/>
                    <a:pt x="0" y="1566164"/>
                  </a:cubicBezTo>
                  <a:close/>
                </a:path>
              </a:pathLst>
            </a:custGeom>
            <a:solidFill>
              <a:srgbClr val="0D0D0D">
                <a:alpha val="75686"/>
              </a:srgbClr>
            </a:solid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378858" y="1243304"/>
            <a:ext cx="4978694" cy="1676382"/>
            <a:chOff x="0" y="0"/>
            <a:chExt cx="6638258" cy="2235176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6638313" cy="2235200"/>
            </a:xfrm>
            <a:custGeom>
              <a:avLst/>
              <a:gdLst/>
              <a:ahLst/>
              <a:cxnLst/>
              <a:rect r="r" b="b" t="t" l="l"/>
              <a:pathLst>
                <a:path h="2235200" w="6638313">
                  <a:moveTo>
                    <a:pt x="0" y="1117600"/>
                  </a:moveTo>
                  <a:cubicBezTo>
                    <a:pt x="0" y="500380"/>
                    <a:pt x="451609" y="0"/>
                    <a:pt x="1008670" y="0"/>
                  </a:cubicBezTo>
                  <a:lnTo>
                    <a:pt x="5629638" y="0"/>
                  </a:lnTo>
                  <a:cubicBezTo>
                    <a:pt x="6186699" y="0"/>
                    <a:pt x="6638313" y="500380"/>
                    <a:pt x="6638313" y="1117600"/>
                  </a:cubicBezTo>
                  <a:cubicBezTo>
                    <a:pt x="6638313" y="1734820"/>
                    <a:pt x="6186699" y="2235200"/>
                    <a:pt x="5629638" y="2235200"/>
                  </a:cubicBezTo>
                  <a:lnTo>
                    <a:pt x="1008670" y="2235200"/>
                  </a:lnTo>
                  <a:cubicBezTo>
                    <a:pt x="451609" y="2235200"/>
                    <a:pt x="0" y="1734820"/>
                    <a:pt x="0" y="11176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9525"/>
              <a:ext cx="6638258" cy="224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 spc="19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Applications: NLP, speech recognition, time series prediction.</a:t>
              </a: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1485679" y="5083464"/>
            <a:ext cx="2629008" cy="70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Better generalization with limited data.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970733" y="8558898"/>
            <a:ext cx="3794943" cy="70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Ideal for resource-constrained applications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3505539" y="1805483"/>
            <a:ext cx="4087461" cy="70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GRU: A simpler RNN with fewer gates than LSTM.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4234765" y="4889207"/>
            <a:ext cx="2629008" cy="102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Features: Update Gate, Reset Gate. Hidden State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3950252" y="8397315"/>
            <a:ext cx="3074481" cy="102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Efficient, easier to train, and faster to converge than LSTM.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7332819" y="4552484"/>
            <a:ext cx="3834379" cy="1709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b="true" sz="5400" spc="50">
                <a:solidFill>
                  <a:srgbClr val="0D0D0D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What is a GRU?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-4762"/>
            <a:ext cx="18297525" cy="979021"/>
            <a:chOff x="0" y="0"/>
            <a:chExt cx="24396700" cy="1305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1305362"/>
            </a:xfrm>
            <a:custGeom>
              <a:avLst/>
              <a:gdLst/>
              <a:ahLst/>
              <a:cxnLst/>
              <a:rect r="r" b="b" t="t" l="l"/>
              <a:pathLst>
                <a:path h="1305362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1305362"/>
                  </a:lnTo>
                  <a:lnTo>
                    <a:pt x="0" y="130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60960"/>
              <a:ext cx="24152860" cy="1183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b="true" sz="5400" spc="5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GRU Model Architecture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08358" y="2779398"/>
            <a:ext cx="7295463" cy="5443538"/>
          </a:xfrm>
          <a:custGeom>
            <a:avLst/>
            <a:gdLst/>
            <a:ahLst/>
            <a:cxnLst/>
            <a:rect r="r" b="b" t="t" l="l"/>
            <a:pathLst>
              <a:path h="5443538" w="7295463">
                <a:moveTo>
                  <a:pt x="0" y="0"/>
                </a:moveTo>
                <a:lnTo>
                  <a:pt x="7295463" y="0"/>
                </a:lnTo>
                <a:lnTo>
                  <a:pt x="7295463" y="5443538"/>
                </a:lnTo>
                <a:lnTo>
                  <a:pt x="0" y="5443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89346" y="4004345"/>
            <a:ext cx="8990382" cy="2974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true" sz="2700" i="true">
                <a:solidFill>
                  <a:srgbClr val="0D0D0D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ht</a:t>
            </a:r>
            <a:r>
              <a:rPr lang="en-US" sz="2700" b="true">
                <a:solidFill>
                  <a:srgbClr val="0D0D0D"/>
                </a:solidFill>
                <a:latin typeface="Arimo Bold"/>
                <a:ea typeface="Arimo Bold"/>
                <a:cs typeface="Arimo Bold"/>
                <a:sym typeface="Arimo Bold"/>
              </a:rPr>
              <a:t>−1​: </a:t>
            </a:r>
            <a:r>
              <a:rPr lang="en-US" sz="2700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rPr>
              <a:t>represents the hidden state at the previous time step t-1</a:t>
            </a:r>
          </a:p>
          <a:p>
            <a:pPr algn="l">
              <a:lnSpc>
                <a:spcPts val="3240"/>
              </a:lnSpc>
            </a:pPr>
            <a:r>
              <a:rPr lang="en-US" b="true" sz="2700" i="true">
                <a:solidFill>
                  <a:srgbClr val="0D0D0D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ht</a:t>
            </a:r>
            <a:r>
              <a:rPr lang="en-US" sz="2700" b="true">
                <a:solidFill>
                  <a:srgbClr val="0D0D0D"/>
                </a:solidFill>
                <a:latin typeface="Arimo Bold"/>
                <a:ea typeface="Arimo Bold"/>
                <a:cs typeface="Arimo Bold"/>
                <a:sym typeface="Arimo Bold"/>
              </a:rPr>
              <a:t>​</a:t>
            </a:r>
            <a:r>
              <a:rPr lang="en-US" sz="2700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rPr>
              <a:t>:  represents the hidden state at the current time step </a:t>
            </a:r>
            <a:r>
              <a:rPr lang="en-US" sz="2700" i="true">
                <a:solidFill>
                  <a:srgbClr val="0D0D0D"/>
                </a:solidFill>
                <a:latin typeface="Arimo Italics"/>
                <a:ea typeface="Arimo Italics"/>
                <a:cs typeface="Arimo Italics"/>
                <a:sym typeface="Arimo Italics"/>
              </a:rPr>
              <a:t>t</a:t>
            </a:r>
          </a:p>
          <a:p>
            <a:pPr algn="l">
              <a:lnSpc>
                <a:spcPts val="3240"/>
              </a:lnSpc>
            </a:pPr>
            <a:r>
              <a:rPr lang="en-US" b="true" sz="2700" i="true">
                <a:solidFill>
                  <a:srgbClr val="0D0D0D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rt</a:t>
            </a:r>
            <a:r>
              <a:rPr lang="en-US" sz="2700" b="true">
                <a:solidFill>
                  <a:srgbClr val="0D0D0D"/>
                </a:solidFill>
                <a:latin typeface="Arimo Bold"/>
                <a:ea typeface="Arimo Bold"/>
                <a:cs typeface="Arimo Bold"/>
                <a:sym typeface="Arimo Bold"/>
              </a:rPr>
              <a:t>​</a:t>
            </a:r>
            <a:r>
              <a:rPr lang="en-US" sz="2700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rPr>
              <a:t>: ​ represents the reset gate at time step </a:t>
            </a:r>
            <a:r>
              <a:rPr lang="en-US" sz="2700" i="true">
                <a:solidFill>
                  <a:srgbClr val="0D0D0D"/>
                </a:solidFill>
                <a:latin typeface="Arimo Italics"/>
                <a:ea typeface="Arimo Italics"/>
                <a:cs typeface="Arimo Italics"/>
                <a:sym typeface="Arimo Italics"/>
              </a:rPr>
              <a:t>t</a:t>
            </a:r>
            <a:r>
              <a:rPr lang="en-US" sz="2700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3240"/>
              </a:lnSpc>
            </a:pPr>
            <a:r>
              <a:rPr lang="en-US" b="true" sz="2700" i="true">
                <a:solidFill>
                  <a:srgbClr val="0D0D0D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zt</a:t>
            </a:r>
            <a:r>
              <a:rPr lang="en-US" sz="2700" b="true">
                <a:solidFill>
                  <a:srgbClr val="0D0D0D"/>
                </a:solidFill>
                <a:latin typeface="Arimo Bold"/>
                <a:ea typeface="Arimo Bold"/>
                <a:cs typeface="Arimo Bold"/>
                <a:sym typeface="Arimo Bold"/>
              </a:rPr>
              <a:t>​</a:t>
            </a:r>
            <a:r>
              <a:rPr lang="en-US" sz="2700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rPr>
              <a:t>: represents the update gate at time step </a:t>
            </a:r>
            <a:r>
              <a:rPr lang="en-US" sz="2700" i="true">
                <a:solidFill>
                  <a:srgbClr val="0D0D0D"/>
                </a:solidFill>
                <a:latin typeface="Arimo Italics"/>
                <a:ea typeface="Arimo Italics"/>
                <a:cs typeface="Arimo Italics"/>
                <a:sym typeface="Arimo Italics"/>
              </a:rPr>
              <a:t>t</a:t>
            </a:r>
            <a:r>
              <a:rPr lang="en-US" sz="2700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3240"/>
              </a:lnSpc>
            </a:pPr>
            <a:r>
              <a:rPr lang="en-US" b="true" sz="2700" i="true">
                <a:solidFill>
                  <a:srgbClr val="0D0D0D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xt</a:t>
            </a:r>
            <a:r>
              <a:rPr lang="en-US" sz="2700" b="true">
                <a:solidFill>
                  <a:srgbClr val="0D0D0D"/>
                </a:solidFill>
                <a:latin typeface="Arimo Bold"/>
                <a:ea typeface="Arimo Bold"/>
                <a:cs typeface="Arimo Bold"/>
                <a:sym typeface="Arimo Bold"/>
              </a:rPr>
              <a:t>​</a:t>
            </a:r>
            <a:r>
              <a:rPr lang="en-US" sz="2700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rPr>
              <a:t>: ​ represents the input at time step </a:t>
            </a:r>
            <a:r>
              <a:rPr lang="en-US" sz="2700" i="true">
                <a:solidFill>
                  <a:srgbClr val="0D0D0D"/>
                </a:solidFill>
                <a:latin typeface="Arimo Italics"/>
                <a:ea typeface="Arimo Italics"/>
                <a:cs typeface="Arimo Italics"/>
                <a:sym typeface="Arimo Italics"/>
              </a:rPr>
              <a:t>t</a:t>
            </a:r>
          </a:p>
          <a:p>
            <a:pPr algn="l">
              <a:lnSpc>
                <a:spcPts val="3240"/>
              </a:lnSpc>
            </a:pPr>
            <a:r>
              <a:rPr lang="en-US" b="true" sz="2700" i="true">
                <a:solidFill>
                  <a:srgbClr val="0D0D0D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h</a:t>
            </a:r>
            <a:r>
              <a:rPr lang="en-US" sz="2700" b="true">
                <a:solidFill>
                  <a:srgbClr val="0D0D0D"/>
                </a:solidFill>
                <a:latin typeface="Arimo Bold"/>
                <a:ea typeface="Arimo Bold"/>
                <a:cs typeface="Arimo Bold"/>
                <a:sym typeface="Arimo Bold"/>
              </a:rPr>
              <a:t>~</a:t>
            </a:r>
            <a:r>
              <a:rPr lang="en-US" b="true" sz="2700" i="true">
                <a:solidFill>
                  <a:srgbClr val="0D0D0D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t</a:t>
            </a:r>
            <a:r>
              <a:rPr lang="en-US" sz="2700" b="true">
                <a:solidFill>
                  <a:srgbClr val="0D0D0D"/>
                </a:solidFill>
                <a:latin typeface="Arimo Bold"/>
                <a:ea typeface="Arimo Bold"/>
                <a:cs typeface="Arimo Bold"/>
                <a:sym typeface="Arimo Bold"/>
              </a:rPr>
              <a:t>​</a:t>
            </a:r>
            <a:r>
              <a:rPr lang="en-US" sz="2700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rPr>
              <a:t>: represents the candidate hidden state at time step </a:t>
            </a:r>
            <a:r>
              <a:rPr lang="en-US" sz="2700" i="true">
                <a:solidFill>
                  <a:srgbClr val="0D0D0D"/>
                </a:solidFill>
                <a:latin typeface="Arimo Italics"/>
                <a:ea typeface="Arimo Italics"/>
                <a:cs typeface="Arimo Italics"/>
                <a:sym typeface="Arimo Italics"/>
              </a:rPr>
              <a:t>t</a:t>
            </a:r>
            <a:r>
              <a:rPr lang="en-US" sz="2700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rPr>
              <a:t>. It's the new information proposed to be added to the hidden state.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11520" y="8403944"/>
            <a:ext cx="168914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 spc="2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(Source : </a:t>
            </a:r>
            <a:r>
              <a:rPr lang="en-US" sz="2199" spc="20" u="sng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5" tooltip="https://www.geeksforgeeks.org/understanding-of-lstm-networks/"/>
              </a:rPr>
              <a:t>GRU</a:t>
            </a:r>
            <a:r>
              <a:rPr lang="en-US" sz="2199" spc="2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-4762"/>
            <a:ext cx="18297525" cy="910590"/>
            <a:chOff x="0" y="0"/>
            <a:chExt cx="24396700" cy="1214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1214120"/>
            </a:xfrm>
            <a:custGeom>
              <a:avLst/>
              <a:gdLst/>
              <a:ahLst/>
              <a:cxnLst/>
              <a:rect r="r" b="b" t="t" l="l"/>
              <a:pathLst>
                <a:path h="1214120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1214120"/>
                  </a:lnTo>
                  <a:lnTo>
                    <a:pt x="0" y="1214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3757" r="0" b="-375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60960"/>
              <a:ext cx="24152860" cy="109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b="true" sz="5400" spc="5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GRU+LSTM Hybrid Model Architecture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33330" y="1677674"/>
            <a:ext cx="13421340" cy="6399204"/>
          </a:xfrm>
          <a:custGeom>
            <a:avLst/>
            <a:gdLst/>
            <a:ahLst/>
            <a:cxnLst/>
            <a:rect r="r" b="b" t="t" l="l"/>
            <a:pathLst>
              <a:path h="6399204" w="13421340">
                <a:moveTo>
                  <a:pt x="0" y="0"/>
                </a:moveTo>
                <a:lnTo>
                  <a:pt x="13421340" y="0"/>
                </a:lnTo>
                <a:lnTo>
                  <a:pt x="13421340" y="6399204"/>
                </a:lnTo>
                <a:lnTo>
                  <a:pt x="0" y="6399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0630" y="9011728"/>
            <a:ext cx="1684674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also use hybrid LSTM-GRU model combines LSTM's memory retention with GRU's efficiency, offering improved performance and faster training.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20977" y="8382378"/>
            <a:ext cx="264604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 spc="2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(</a:t>
            </a:r>
            <a:r>
              <a:rPr lang="en-US" b="true" sz="2199" spc="2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Source </a:t>
            </a:r>
            <a:r>
              <a:rPr lang="en-US" sz="2199" spc="2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: </a:t>
            </a:r>
            <a:r>
              <a:rPr lang="en-US" sz="2199" spc="20" u="sng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  <a:hlinkClick r:id="rId5" tooltip="https://www.geeksforgeeks.org/understanding-of-lstm-networks/%20)"/>
              </a:rPr>
              <a:t>GRU+LSTM</a:t>
            </a:r>
            <a:r>
              <a:rPr lang="en-US" sz="2199" spc="20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) :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75" y="-9525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</a:blip>
            <a:stretch>
              <a:fillRect l="0" t="-5333" r="0" b="-5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38033" y="1351562"/>
            <a:ext cx="9114489" cy="9114489"/>
          </a:xfrm>
          <a:custGeom>
            <a:avLst/>
            <a:gdLst/>
            <a:ahLst/>
            <a:cxnLst/>
            <a:rect r="r" b="b" t="t" l="l"/>
            <a:pathLst>
              <a:path h="9114489" w="9114489">
                <a:moveTo>
                  <a:pt x="0" y="0"/>
                </a:moveTo>
                <a:lnTo>
                  <a:pt x="9114489" y="0"/>
                </a:lnTo>
                <a:lnTo>
                  <a:pt x="9114489" y="9114488"/>
                </a:lnTo>
                <a:lnTo>
                  <a:pt x="0" y="91144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46152" y="3601615"/>
            <a:ext cx="9705204" cy="556895"/>
            <a:chOff x="0" y="0"/>
            <a:chExt cx="12940272" cy="7425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40272" cy="742527"/>
            </a:xfrm>
            <a:custGeom>
              <a:avLst/>
              <a:gdLst/>
              <a:ahLst/>
              <a:cxnLst/>
              <a:rect r="r" b="b" t="t" l="l"/>
              <a:pathLst>
                <a:path h="742527" w="12940272">
                  <a:moveTo>
                    <a:pt x="0" y="0"/>
                  </a:moveTo>
                  <a:lnTo>
                    <a:pt x="12940272" y="0"/>
                  </a:lnTo>
                  <a:lnTo>
                    <a:pt x="12940272" y="742527"/>
                  </a:lnTo>
                  <a:lnTo>
                    <a:pt x="0" y="742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72286" r="0" b="-72286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954260" y="86783"/>
              <a:ext cx="11918279" cy="588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3000">
                  <a:solidFill>
                    <a:srgbClr val="E7E6E6"/>
                  </a:solidFill>
                  <a:latin typeface="Roboto"/>
                  <a:ea typeface="Roboto"/>
                  <a:cs typeface="Roboto"/>
                  <a:sym typeface="Roboto"/>
                </a:rPr>
                <a:t>  </a:t>
              </a:r>
              <a:r>
                <a:rPr lang="en-US" sz="3000">
                  <a:solidFill>
                    <a:srgbClr val="E7E6E6"/>
                  </a:solidFill>
                  <a:latin typeface="Roboto"/>
                  <a:ea typeface="Roboto"/>
                  <a:cs typeface="Roboto"/>
                  <a:sym typeface="Roboto"/>
                </a:rPr>
                <a:t> UB &lt; Close &gt; LB     &amp;   MB &lt; Close &gt; LB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596080" y="3025228"/>
            <a:ext cx="1709668" cy="1709668"/>
            <a:chOff x="0" y="0"/>
            <a:chExt cx="2279558" cy="22795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2254250" cy="2254250"/>
            </a:xfrm>
            <a:custGeom>
              <a:avLst/>
              <a:gdLst/>
              <a:ahLst/>
              <a:cxnLst/>
              <a:rect r="r" b="b" t="t" l="l"/>
              <a:pathLst>
                <a:path h="2254250" w="2254250">
                  <a:moveTo>
                    <a:pt x="0" y="1127125"/>
                  </a:moveTo>
                  <a:cubicBezTo>
                    <a:pt x="0" y="504571"/>
                    <a:pt x="504571" y="0"/>
                    <a:pt x="1127125" y="0"/>
                  </a:cubicBezTo>
                  <a:cubicBezTo>
                    <a:pt x="1749679" y="0"/>
                    <a:pt x="2254250" y="504571"/>
                    <a:pt x="2254250" y="1127125"/>
                  </a:cubicBezTo>
                  <a:cubicBezTo>
                    <a:pt x="2254250" y="1749679"/>
                    <a:pt x="1749679" y="2254250"/>
                    <a:pt x="1127125" y="2254250"/>
                  </a:cubicBezTo>
                  <a:cubicBezTo>
                    <a:pt x="504571" y="2254250"/>
                    <a:pt x="0" y="1749552"/>
                    <a:pt x="0" y="1127125"/>
                  </a:cubicBezTo>
                  <a:close/>
                </a:path>
              </a:pathLst>
            </a:custGeom>
            <a:solidFill>
              <a:srgbClr val="3AFF1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79650" cy="2279650"/>
            </a:xfrm>
            <a:custGeom>
              <a:avLst/>
              <a:gdLst/>
              <a:ahLst/>
              <a:cxnLst/>
              <a:rect r="r" b="b" t="t" l="l"/>
              <a:pathLst>
                <a:path h="2279650" w="2279650">
                  <a:moveTo>
                    <a:pt x="0" y="1139825"/>
                  </a:moveTo>
                  <a:cubicBezTo>
                    <a:pt x="0" y="510286"/>
                    <a:pt x="510286" y="0"/>
                    <a:pt x="1139825" y="0"/>
                  </a:cubicBezTo>
                  <a:lnTo>
                    <a:pt x="1139825" y="12700"/>
                  </a:lnTo>
                  <a:lnTo>
                    <a:pt x="1139825" y="0"/>
                  </a:lnTo>
                  <a:cubicBezTo>
                    <a:pt x="1769364" y="0"/>
                    <a:pt x="2279650" y="510286"/>
                    <a:pt x="2279650" y="1139825"/>
                  </a:cubicBezTo>
                  <a:lnTo>
                    <a:pt x="2266950" y="1139825"/>
                  </a:lnTo>
                  <a:lnTo>
                    <a:pt x="2279650" y="1139825"/>
                  </a:lnTo>
                  <a:cubicBezTo>
                    <a:pt x="2279650" y="1769364"/>
                    <a:pt x="1769364" y="2279650"/>
                    <a:pt x="1139825" y="2279650"/>
                  </a:cubicBezTo>
                  <a:lnTo>
                    <a:pt x="1139825" y="2266950"/>
                  </a:lnTo>
                  <a:lnTo>
                    <a:pt x="1139825" y="2279650"/>
                  </a:lnTo>
                  <a:cubicBezTo>
                    <a:pt x="510286" y="2279523"/>
                    <a:pt x="0" y="1769237"/>
                    <a:pt x="0" y="1139825"/>
                  </a:cubicBezTo>
                  <a:lnTo>
                    <a:pt x="12700" y="1139825"/>
                  </a:lnTo>
                  <a:lnTo>
                    <a:pt x="25400" y="1139825"/>
                  </a:lnTo>
                  <a:lnTo>
                    <a:pt x="12700" y="1139825"/>
                  </a:lnTo>
                  <a:lnTo>
                    <a:pt x="0" y="1139825"/>
                  </a:lnTo>
                  <a:moveTo>
                    <a:pt x="25400" y="1139825"/>
                  </a:moveTo>
                  <a:cubicBezTo>
                    <a:pt x="25400" y="1146810"/>
                    <a:pt x="19685" y="1152525"/>
                    <a:pt x="12700" y="1152525"/>
                  </a:cubicBezTo>
                  <a:cubicBezTo>
                    <a:pt x="5715" y="1152525"/>
                    <a:pt x="0" y="1146810"/>
                    <a:pt x="0" y="1139825"/>
                  </a:cubicBezTo>
                  <a:cubicBezTo>
                    <a:pt x="0" y="1132840"/>
                    <a:pt x="5715" y="1127125"/>
                    <a:pt x="12700" y="1127125"/>
                  </a:cubicBezTo>
                  <a:cubicBezTo>
                    <a:pt x="19685" y="1127125"/>
                    <a:pt x="25400" y="1132840"/>
                    <a:pt x="25400" y="1139825"/>
                  </a:cubicBezTo>
                  <a:cubicBezTo>
                    <a:pt x="25400" y="1755267"/>
                    <a:pt x="524383" y="2254250"/>
                    <a:pt x="1139825" y="2254250"/>
                  </a:cubicBezTo>
                  <a:cubicBezTo>
                    <a:pt x="1755267" y="2254250"/>
                    <a:pt x="2254250" y="1755267"/>
                    <a:pt x="2254250" y="1139825"/>
                  </a:cubicBezTo>
                  <a:cubicBezTo>
                    <a:pt x="2254250" y="524383"/>
                    <a:pt x="1755267" y="25400"/>
                    <a:pt x="1139825" y="25400"/>
                  </a:cubicBezTo>
                  <a:lnTo>
                    <a:pt x="1139825" y="12700"/>
                  </a:lnTo>
                  <a:lnTo>
                    <a:pt x="1139825" y="25400"/>
                  </a:lnTo>
                  <a:cubicBezTo>
                    <a:pt x="524383" y="25400"/>
                    <a:pt x="25400" y="524383"/>
                    <a:pt x="25400" y="1139825"/>
                  </a:cubicBezTo>
                  <a:close/>
                </a:path>
              </a:pathLst>
            </a:custGeom>
            <a:solidFill>
              <a:srgbClr val="80808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937784" y="5630358"/>
            <a:ext cx="9213573" cy="556895"/>
            <a:chOff x="0" y="0"/>
            <a:chExt cx="12284764" cy="7425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84764" cy="742527"/>
            </a:xfrm>
            <a:custGeom>
              <a:avLst/>
              <a:gdLst/>
              <a:ahLst/>
              <a:cxnLst/>
              <a:rect r="r" b="b" t="t" l="l"/>
              <a:pathLst>
                <a:path h="742527" w="12284764">
                  <a:moveTo>
                    <a:pt x="0" y="0"/>
                  </a:moveTo>
                  <a:lnTo>
                    <a:pt x="12284764" y="0"/>
                  </a:lnTo>
                  <a:lnTo>
                    <a:pt x="12284764" y="742527"/>
                  </a:lnTo>
                  <a:lnTo>
                    <a:pt x="0" y="742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-72286" r="0" b="-72286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954260" y="86783"/>
              <a:ext cx="11262771" cy="588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3000">
                  <a:solidFill>
                    <a:srgbClr val="E7E6E6"/>
                  </a:solidFill>
                  <a:latin typeface="Roboto"/>
                  <a:ea typeface="Roboto"/>
                  <a:cs typeface="Roboto"/>
                  <a:sym typeface="Roboto"/>
                </a:rPr>
                <a:t>   UB &gt; Close &lt; LB  &amp;  MB &gt; Close &lt; LB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87713" y="5053971"/>
            <a:ext cx="1709668" cy="1709668"/>
            <a:chOff x="0" y="0"/>
            <a:chExt cx="2279558" cy="22795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00" y="12700"/>
              <a:ext cx="2254250" cy="2254250"/>
            </a:xfrm>
            <a:custGeom>
              <a:avLst/>
              <a:gdLst/>
              <a:ahLst/>
              <a:cxnLst/>
              <a:rect r="r" b="b" t="t" l="l"/>
              <a:pathLst>
                <a:path h="2254250" w="2254250">
                  <a:moveTo>
                    <a:pt x="0" y="1127125"/>
                  </a:moveTo>
                  <a:cubicBezTo>
                    <a:pt x="0" y="504571"/>
                    <a:pt x="504571" y="0"/>
                    <a:pt x="1127125" y="0"/>
                  </a:cubicBezTo>
                  <a:cubicBezTo>
                    <a:pt x="1749679" y="0"/>
                    <a:pt x="2254250" y="504571"/>
                    <a:pt x="2254250" y="1127125"/>
                  </a:cubicBezTo>
                  <a:cubicBezTo>
                    <a:pt x="2254250" y="1749679"/>
                    <a:pt x="1749679" y="2254250"/>
                    <a:pt x="1127125" y="2254250"/>
                  </a:cubicBezTo>
                  <a:cubicBezTo>
                    <a:pt x="504571" y="2254250"/>
                    <a:pt x="0" y="1749552"/>
                    <a:pt x="0" y="1127125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79650" cy="2279650"/>
            </a:xfrm>
            <a:custGeom>
              <a:avLst/>
              <a:gdLst/>
              <a:ahLst/>
              <a:cxnLst/>
              <a:rect r="r" b="b" t="t" l="l"/>
              <a:pathLst>
                <a:path h="2279650" w="2279650">
                  <a:moveTo>
                    <a:pt x="0" y="1139825"/>
                  </a:moveTo>
                  <a:cubicBezTo>
                    <a:pt x="0" y="510286"/>
                    <a:pt x="510286" y="0"/>
                    <a:pt x="1139825" y="0"/>
                  </a:cubicBezTo>
                  <a:lnTo>
                    <a:pt x="1139825" y="12700"/>
                  </a:lnTo>
                  <a:lnTo>
                    <a:pt x="1139825" y="0"/>
                  </a:lnTo>
                  <a:cubicBezTo>
                    <a:pt x="1769364" y="0"/>
                    <a:pt x="2279650" y="510286"/>
                    <a:pt x="2279650" y="1139825"/>
                  </a:cubicBezTo>
                  <a:lnTo>
                    <a:pt x="2266950" y="1139825"/>
                  </a:lnTo>
                  <a:lnTo>
                    <a:pt x="2279650" y="1139825"/>
                  </a:lnTo>
                  <a:cubicBezTo>
                    <a:pt x="2279650" y="1769364"/>
                    <a:pt x="1769364" y="2279650"/>
                    <a:pt x="1139825" y="2279650"/>
                  </a:cubicBezTo>
                  <a:lnTo>
                    <a:pt x="1139825" y="2266950"/>
                  </a:lnTo>
                  <a:lnTo>
                    <a:pt x="1139825" y="2279650"/>
                  </a:lnTo>
                  <a:cubicBezTo>
                    <a:pt x="510286" y="2279523"/>
                    <a:pt x="0" y="1769237"/>
                    <a:pt x="0" y="1139825"/>
                  </a:cubicBezTo>
                  <a:lnTo>
                    <a:pt x="12700" y="1139825"/>
                  </a:lnTo>
                  <a:lnTo>
                    <a:pt x="25400" y="1139825"/>
                  </a:lnTo>
                  <a:lnTo>
                    <a:pt x="12700" y="1139825"/>
                  </a:lnTo>
                  <a:lnTo>
                    <a:pt x="0" y="1139825"/>
                  </a:lnTo>
                  <a:moveTo>
                    <a:pt x="25400" y="1139825"/>
                  </a:moveTo>
                  <a:cubicBezTo>
                    <a:pt x="25400" y="1146810"/>
                    <a:pt x="19685" y="1152525"/>
                    <a:pt x="12700" y="1152525"/>
                  </a:cubicBezTo>
                  <a:cubicBezTo>
                    <a:pt x="5715" y="1152525"/>
                    <a:pt x="0" y="1146810"/>
                    <a:pt x="0" y="1139825"/>
                  </a:cubicBezTo>
                  <a:cubicBezTo>
                    <a:pt x="0" y="1132840"/>
                    <a:pt x="5715" y="1127125"/>
                    <a:pt x="12700" y="1127125"/>
                  </a:cubicBezTo>
                  <a:cubicBezTo>
                    <a:pt x="19685" y="1127125"/>
                    <a:pt x="25400" y="1132840"/>
                    <a:pt x="25400" y="1139825"/>
                  </a:cubicBezTo>
                  <a:cubicBezTo>
                    <a:pt x="25400" y="1755267"/>
                    <a:pt x="524383" y="2254250"/>
                    <a:pt x="1139825" y="2254250"/>
                  </a:cubicBezTo>
                  <a:cubicBezTo>
                    <a:pt x="1755267" y="2254250"/>
                    <a:pt x="2254250" y="1755267"/>
                    <a:pt x="2254250" y="1139825"/>
                  </a:cubicBezTo>
                  <a:cubicBezTo>
                    <a:pt x="2254250" y="524383"/>
                    <a:pt x="1755267" y="25400"/>
                    <a:pt x="1139825" y="25400"/>
                  </a:cubicBezTo>
                  <a:lnTo>
                    <a:pt x="1139825" y="12700"/>
                  </a:lnTo>
                  <a:lnTo>
                    <a:pt x="1139825" y="25400"/>
                  </a:lnTo>
                  <a:cubicBezTo>
                    <a:pt x="524383" y="25400"/>
                    <a:pt x="25400" y="524383"/>
                    <a:pt x="25400" y="1139825"/>
                  </a:cubicBezTo>
                  <a:close/>
                </a:path>
              </a:pathLst>
            </a:custGeom>
            <a:solidFill>
              <a:srgbClr val="A5A5A5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446152" y="7659100"/>
            <a:ext cx="9705204" cy="556895"/>
            <a:chOff x="0" y="0"/>
            <a:chExt cx="12940272" cy="74252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940272" cy="742527"/>
            </a:xfrm>
            <a:custGeom>
              <a:avLst/>
              <a:gdLst/>
              <a:ahLst/>
              <a:cxnLst/>
              <a:rect r="r" b="b" t="t" l="l"/>
              <a:pathLst>
                <a:path h="742527" w="12940272">
                  <a:moveTo>
                    <a:pt x="0" y="0"/>
                  </a:moveTo>
                  <a:lnTo>
                    <a:pt x="12940272" y="0"/>
                  </a:lnTo>
                  <a:lnTo>
                    <a:pt x="12940272" y="742527"/>
                  </a:lnTo>
                  <a:lnTo>
                    <a:pt x="0" y="742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72286" r="0" b="-72286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954260" y="86783"/>
              <a:ext cx="11918279" cy="588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3000">
                  <a:solidFill>
                    <a:srgbClr val="E7E6E6"/>
                  </a:solidFill>
                  <a:latin typeface="Roboto"/>
                  <a:ea typeface="Roboto"/>
                  <a:cs typeface="Roboto"/>
                  <a:sym typeface="Roboto"/>
                </a:rPr>
                <a:t>        UB &gt; Close &gt; LB  &amp;   MB &gt; Close &lt; LB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596080" y="7082713"/>
            <a:ext cx="1709668" cy="1709668"/>
            <a:chOff x="0" y="0"/>
            <a:chExt cx="2279558" cy="227955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2254250" cy="2254250"/>
            </a:xfrm>
            <a:custGeom>
              <a:avLst/>
              <a:gdLst/>
              <a:ahLst/>
              <a:cxnLst/>
              <a:rect r="r" b="b" t="t" l="l"/>
              <a:pathLst>
                <a:path h="2254250" w="2254250">
                  <a:moveTo>
                    <a:pt x="0" y="1127125"/>
                  </a:moveTo>
                  <a:cubicBezTo>
                    <a:pt x="0" y="504571"/>
                    <a:pt x="504571" y="0"/>
                    <a:pt x="1127125" y="0"/>
                  </a:cubicBezTo>
                  <a:cubicBezTo>
                    <a:pt x="1749679" y="0"/>
                    <a:pt x="2254250" y="504571"/>
                    <a:pt x="2254250" y="1127125"/>
                  </a:cubicBezTo>
                  <a:cubicBezTo>
                    <a:pt x="2254250" y="1749679"/>
                    <a:pt x="1749679" y="2254250"/>
                    <a:pt x="1127125" y="2254250"/>
                  </a:cubicBezTo>
                  <a:cubicBezTo>
                    <a:pt x="504571" y="2254250"/>
                    <a:pt x="0" y="1749552"/>
                    <a:pt x="0" y="1127125"/>
                  </a:cubicBezTo>
                  <a:close/>
                </a:path>
              </a:pathLst>
            </a:custGeom>
            <a:solidFill>
              <a:srgbClr val="0563C1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79650" cy="2279650"/>
            </a:xfrm>
            <a:custGeom>
              <a:avLst/>
              <a:gdLst/>
              <a:ahLst/>
              <a:cxnLst/>
              <a:rect r="r" b="b" t="t" l="l"/>
              <a:pathLst>
                <a:path h="2279650" w="2279650">
                  <a:moveTo>
                    <a:pt x="0" y="1139825"/>
                  </a:moveTo>
                  <a:cubicBezTo>
                    <a:pt x="0" y="510286"/>
                    <a:pt x="510286" y="0"/>
                    <a:pt x="1139825" y="0"/>
                  </a:cubicBezTo>
                  <a:lnTo>
                    <a:pt x="1139825" y="12700"/>
                  </a:lnTo>
                  <a:lnTo>
                    <a:pt x="1139825" y="0"/>
                  </a:lnTo>
                  <a:cubicBezTo>
                    <a:pt x="1769364" y="0"/>
                    <a:pt x="2279650" y="510286"/>
                    <a:pt x="2279650" y="1139825"/>
                  </a:cubicBezTo>
                  <a:lnTo>
                    <a:pt x="2266950" y="1139825"/>
                  </a:lnTo>
                  <a:lnTo>
                    <a:pt x="2279650" y="1139825"/>
                  </a:lnTo>
                  <a:cubicBezTo>
                    <a:pt x="2279650" y="1769364"/>
                    <a:pt x="1769364" y="2279650"/>
                    <a:pt x="1139825" y="2279650"/>
                  </a:cubicBezTo>
                  <a:lnTo>
                    <a:pt x="1139825" y="2266950"/>
                  </a:lnTo>
                  <a:lnTo>
                    <a:pt x="1139825" y="2279650"/>
                  </a:lnTo>
                  <a:cubicBezTo>
                    <a:pt x="510286" y="2279523"/>
                    <a:pt x="0" y="1769237"/>
                    <a:pt x="0" y="1139825"/>
                  </a:cubicBezTo>
                  <a:lnTo>
                    <a:pt x="12700" y="1139825"/>
                  </a:lnTo>
                  <a:lnTo>
                    <a:pt x="25400" y="1139825"/>
                  </a:lnTo>
                  <a:lnTo>
                    <a:pt x="12700" y="1139825"/>
                  </a:lnTo>
                  <a:lnTo>
                    <a:pt x="0" y="1139825"/>
                  </a:lnTo>
                  <a:moveTo>
                    <a:pt x="25400" y="1139825"/>
                  </a:moveTo>
                  <a:cubicBezTo>
                    <a:pt x="25400" y="1146810"/>
                    <a:pt x="19685" y="1152525"/>
                    <a:pt x="12700" y="1152525"/>
                  </a:cubicBezTo>
                  <a:cubicBezTo>
                    <a:pt x="5715" y="1152525"/>
                    <a:pt x="0" y="1146810"/>
                    <a:pt x="0" y="1139825"/>
                  </a:cubicBezTo>
                  <a:cubicBezTo>
                    <a:pt x="0" y="1132840"/>
                    <a:pt x="5715" y="1127125"/>
                    <a:pt x="12700" y="1127125"/>
                  </a:cubicBezTo>
                  <a:cubicBezTo>
                    <a:pt x="19685" y="1127125"/>
                    <a:pt x="25400" y="1132840"/>
                    <a:pt x="25400" y="1139825"/>
                  </a:cubicBezTo>
                  <a:cubicBezTo>
                    <a:pt x="25400" y="1755267"/>
                    <a:pt x="524383" y="2254250"/>
                    <a:pt x="1139825" y="2254250"/>
                  </a:cubicBezTo>
                  <a:cubicBezTo>
                    <a:pt x="1755267" y="2254250"/>
                    <a:pt x="2254250" y="1755267"/>
                    <a:pt x="2254250" y="1139825"/>
                  </a:cubicBezTo>
                  <a:cubicBezTo>
                    <a:pt x="2254250" y="524383"/>
                    <a:pt x="1755267" y="25400"/>
                    <a:pt x="1139825" y="25400"/>
                  </a:cubicBezTo>
                  <a:lnTo>
                    <a:pt x="1139825" y="12700"/>
                  </a:lnTo>
                  <a:lnTo>
                    <a:pt x="1139825" y="25400"/>
                  </a:lnTo>
                  <a:cubicBezTo>
                    <a:pt x="524383" y="25400"/>
                    <a:pt x="25400" y="524383"/>
                    <a:pt x="25400" y="1139825"/>
                  </a:cubicBezTo>
                  <a:close/>
                </a:path>
              </a:pathLst>
            </a:custGeom>
            <a:solidFill>
              <a:srgbClr val="A5A5A5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573242" y="3674188"/>
            <a:ext cx="4541808" cy="454180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0D0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61"/>
                </a:lnSpc>
              </a:pPr>
              <a:r>
                <a:rPr lang="en-US" b="true" sz="5149" spc="48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INDICATOR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5347892" y="1659199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6823753" y="3388890"/>
            <a:ext cx="125432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376202" y="5453919"/>
            <a:ext cx="120050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668793" y="7446375"/>
            <a:ext cx="15642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Hold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-4762" y="-4762"/>
            <a:ext cx="18297525" cy="910590"/>
            <a:chOff x="0" y="0"/>
            <a:chExt cx="24396700" cy="121412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4396700" cy="1214120"/>
            </a:xfrm>
            <a:custGeom>
              <a:avLst/>
              <a:gdLst/>
              <a:ahLst/>
              <a:cxnLst/>
              <a:rect r="r" b="b" t="t" l="l"/>
              <a:pathLst>
                <a:path h="1214120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1214120"/>
                  </a:lnTo>
                  <a:lnTo>
                    <a:pt x="0" y="1214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-3757" r="0" b="-3757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121920" y="60960"/>
              <a:ext cx="24152860" cy="109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b="true" sz="5400" spc="5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Indicator Signal’s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337310"/>
            <a:ext cx="1083564" cy="7606665"/>
            <a:chOff x="0" y="0"/>
            <a:chExt cx="1444752" cy="101422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4752" cy="10142220"/>
            </a:xfrm>
            <a:custGeom>
              <a:avLst/>
              <a:gdLst/>
              <a:ahLst/>
              <a:cxnLst/>
              <a:rect r="r" b="b" t="t" l="l"/>
              <a:pathLst>
                <a:path h="10142220" w="1444752">
                  <a:moveTo>
                    <a:pt x="0" y="0"/>
                  </a:moveTo>
                  <a:lnTo>
                    <a:pt x="1444752" y="0"/>
                  </a:lnTo>
                  <a:lnTo>
                    <a:pt x="1444752" y="10142220"/>
                  </a:lnTo>
                  <a:lnTo>
                    <a:pt x="0" y="10142220"/>
                  </a:lnTo>
                  <a:close/>
                </a:path>
              </a:pathLst>
            </a:custGeom>
            <a:solidFill>
              <a:srgbClr val="4C52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91560" y="1193358"/>
            <a:ext cx="3661270" cy="851878"/>
            <a:chOff x="0" y="0"/>
            <a:chExt cx="4881694" cy="11358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953" y="127"/>
              <a:ext cx="4871720" cy="1135507"/>
            </a:xfrm>
            <a:custGeom>
              <a:avLst/>
              <a:gdLst/>
              <a:ahLst/>
              <a:cxnLst/>
              <a:rect r="r" b="b" t="t" l="l"/>
              <a:pathLst>
                <a:path h="1135507" w="4871720">
                  <a:moveTo>
                    <a:pt x="0" y="1123188"/>
                  </a:moveTo>
                  <a:lnTo>
                    <a:pt x="4868926" y="0"/>
                  </a:lnTo>
                  <a:lnTo>
                    <a:pt x="4871720" y="12319"/>
                  </a:lnTo>
                  <a:lnTo>
                    <a:pt x="2794" y="113550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249545" y="2325636"/>
            <a:ext cx="3001736" cy="403929"/>
            <a:chOff x="0" y="0"/>
            <a:chExt cx="4002314" cy="5385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461" y="0"/>
              <a:ext cx="3991356" cy="538480"/>
            </a:xfrm>
            <a:custGeom>
              <a:avLst/>
              <a:gdLst/>
              <a:ahLst/>
              <a:cxnLst/>
              <a:rect r="r" b="b" t="t" l="l"/>
              <a:pathLst>
                <a:path h="538480" w="3991356">
                  <a:moveTo>
                    <a:pt x="0" y="525907"/>
                  </a:moveTo>
                  <a:lnTo>
                    <a:pt x="3989705" y="0"/>
                  </a:lnTo>
                  <a:lnTo>
                    <a:pt x="3991356" y="12573"/>
                  </a:lnTo>
                  <a:lnTo>
                    <a:pt x="1778" y="53848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659028" y="3457913"/>
            <a:ext cx="2592510" cy="179476"/>
            <a:chOff x="0" y="0"/>
            <a:chExt cx="3456680" cy="2393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969" y="0"/>
              <a:ext cx="3444875" cy="239268"/>
            </a:xfrm>
            <a:custGeom>
              <a:avLst/>
              <a:gdLst/>
              <a:ahLst/>
              <a:cxnLst/>
              <a:rect r="r" b="b" t="t" l="l"/>
              <a:pathLst>
                <a:path h="239268" w="3444875">
                  <a:moveTo>
                    <a:pt x="0" y="226568"/>
                  </a:moveTo>
                  <a:lnTo>
                    <a:pt x="3443986" y="0"/>
                  </a:lnTo>
                  <a:lnTo>
                    <a:pt x="3444875" y="12700"/>
                  </a:lnTo>
                  <a:lnTo>
                    <a:pt x="762" y="23926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822372" y="4588940"/>
            <a:ext cx="2429424" cy="10776"/>
            <a:chOff x="0" y="0"/>
            <a:chExt cx="3239232" cy="143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0"/>
              <a:ext cx="3226562" cy="14351"/>
            </a:xfrm>
            <a:custGeom>
              <a:avLst/>
              <a:gdLst/>
              <a:ahLst/>
              <a:cxnLst/>
              <a:rect r="r" b="b" t="t" l="l"/>
              <a:pathLst>
                <a:path h="14351" w="3226562">
                  <a:moveTo>
                    <a:pt x="0" y="0"/>
                  </a:moveTo>
                  <a:lnTo>
                    <a:pt x="3226562" y="1651"/>
                  </a:lnTo>
                  <a:lnTo>
                    <a:pt x="3226562" y="14351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656619" y="5582841"/>
            <a:ext cx="2595435" cy="149153"/>
            <a:chOff x="0" y="0"/>
            <a:chExt cx="3460580" cy="1988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969" y="0"/>
              <a:ext cx="3448558" cy="198882"/>
            </a:xfrm>
            <a:custGeom>
              <a:avLst/>
              <a:gdLst/>
              <a:ahLst/>
              <a:cxnLst/>
              <a:rect r="r" b="b" t="t" l="l"/>
              <a:pathLst>
                <a:path h="198882" w="3448558">
                  <a:moveTo>
                    <a:pt x="762" y="0"/>
                  </a:moveTo>
                  <a:lnTo>
                    <a:pt x="3448558" y="186182"/>
                  </a:lnTo>
                  <a:lnTo>
                    <a:pt x="3447923" y="198882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248342" y="6403538"/>
            <a:ext cx="3003970" cy="460736"/>
            <a:chOff x="0" y="0"/>
            <a:chExt cx="4005294" cy="6143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461" y="127"/>
              <a:ext cx="3994404" cy="614172"/>
            </a:xfrm>
            <a:custGeom>
              <a:avLst/>
              <a:gdLst/>
              <a:ahLst/>
              <a:cxnLst/>
              <a:rect r="r" b="b" t="t" l="l"/>
              <a:pathLst>
                <a:path h="614172" w="3994404">
                  <a:moveTo>
                    <a:pt x="1778" y="0"/>
                  </a:moveTo>
                  <a:lnTo>
                    <a:pt x="3994404" y="601599"/>
                  </a:lnTo>
                  <a:lnTo>
                    <a:pt x="3992499" y="614172"/>
                  </a:lnTo>
                  <a:lnTo>
                    <a:pt x="0" y="1244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518286" y="7113894"/>
            <a:ext cx="3670623" cy="912558"/>
            <a:chOff x="0" y="0"/>
            <a:chExt cx="4894164" cy="121674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826" y="127"/>
              <a:ext cx="4884547" cy="1216406"/>
            </a:xfrm>
            <a:custGeom>
              <a:avLst/>
              <a:gdLst/>
              <a:ahLst/>
              <a:cxnLst/>
              <a:rect r="r" b="b" t="t" l="l"/>
              <a:pathLst>
                <a:path h="1216406" w="4884547">
                  <a:moveTo>
                    <a:pt x="3048" y="0"/>
                  </a:moveTo>
                  <a:lnTo>
                    <a:pt x="4884547" y="1204087"/>
                  </a:lnTo>
                  <a:lnTo>
                    <a:pt x="4881499" y="1216406"/>
                  </a:lnTo>
                  <a:lnTo>
                    <a:pt x="0" y="1244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0769875" y="735173"/>
            <a:ext cx="4960032" cy="818946"/>
          </a:xfrm>
          <a:custGeom>
            <a:avLst/>
            <a:gdLst/>
            <a:ahLst/>
            <a:cxnLst/>
            <a:rect r="r" b="b" t="t" l="l"/>
            <a:pathLst>
              <a:path h="818946" w="4960032">
                <a:moveTo>
                  <a:pt x="0" y="0"/>
                </a:moveTo>
                <a:lnTo>
                  <a:pt x="4960032" y="0"/>
                </a:lnTo>
                <a:lnTo>
                  <a:pt x="4960032" y="818946"/>
                </a:lnTo>
                <a:lnTo>
                  <a:pt x="0" y="818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281014" y="890970"/>
            <a:ext cx="4279914" cy="1164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Introduction</a:t>
            </a: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375518" y="747082"/>
            <a:ext cx="811635" cy="818948"/>
          </a:xfrm>
          <a:custGeom>
            <a:avLst/>
            <a:gdLst/>
            <a:ahLst/>
            <a:cxnLst/>
            <a:rect r="r" b="b" t="t" l="l"/>
            <a:pathLst>
              <a:path h="818948" w="811635">
                <a:moveTo>
                  <a:pt x="0" y="0"/>
                </a:moveTo>
                <a:lnTo>
                  <a:pt x="811635" y="0"/>
                </a:lnTo>
                <a:lnTo>
                  <a:pt x="811635" y="818948"/>
                </a:lnTo>
                <a:lnTo>
                  <a:pt x="0" y="818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715340" y="1006001"/>
            <a:ext cx="207154" cy="291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6"/>
              </a:lnSpc>
            </a:pPr>
            <a:r>
              <a:rPr lang="en-US" sz="1680" spc="15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500968" y="2292387"/>
            <a:ext cx="4558229" cy="4595392"/>
            <a:chOff x="0" y="0"/>
            <a:chExt cx="6077639" cy="612718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077585" cy="6127242"/>
            </a:xfrm>
            <a:custGeom>
              <a:avLst/>
              <a:gdLst/>
              <a:ahLst/>
              <a:cxnLst/>
              <a:rect r="r" b="b" t="t" l="l"/>
              <a:pathLst>
                <a:path h="6127242" w="6077585">
                  <a:moveTo>
                    <a:pt x="0" y="3063621"/>
                  </a:moveTo>
                  <a:cubicBezTo>
                    <a:pt x="0" y="1371600"/>
                    <a:pt x="1360551" y="0"/>
                    <a:pt x="3038856" y="0"/>
                  </a:cubicBezTo>
                  <a:cubicBezTo>
                    <a:pt x="4717161" y="0"/>
                    <a:pt x="6077585" y="1371600"/>
                    <a:pt x="6077585" y="3063621"/>
                  </a:cubicBezTo>
                  <a:cubicBezTo>
                    <a:pt x="6077585" y="4755642"/>
                    <a:pt x="4717161" y="6127242"/>
                    <a:pt x="3038856" y="6127242"/>
                  </a:cubicBezTo>
                  <a:cubicBezTo>
                    <a:pt x="1360551" y="6127242"/>
                    <a:pt x="0" y="4755515"/>
                    <a:pt x="0" y="306362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2F2F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2507736" y="2274524"/>
            <a:ext cx="4568668" cy="4607302"/>
          </a:xfrm>
          <a:custGeom>
            <a:avLst/>
            <a:gdLst/>
            <a:ahLst/>
            <a:cxnLst/>
            <a:rect r="r" b="b" t="t" l="l"/>
            <a:pathLst>
              <a:path h="4607302" w="4568668">
                <a:moveTo>
                  <a:pt x="0" y="0"/>
                </a:moveTo>
                <a:lnTo>
                  <a:pt x="4568667" y="0"/>
                </a:lnTo>
                <a:lnTo>
                  <a:pt x="4568667" y="4607303"/>
                </a:lnTo>
                <a:lnTo>
                  <a:pt x="0" y="46073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067637" y="2917109"/>
            <a:ext cx="3450649" cy="3479459"/>
          </a:xfrm>
          <a:custGeom>
            <a:avLst/>
            <a:gdLst/>
            <a:ahLst/>
            <a:cxnLst/>
            <a:rect r="r" b="b" t="t" l="l"/>
            <a:pathLst>
              <a:path h="3479459" w="3450649">
                <a:moveTo>
                  <a:pt x="0" y="0"/>
                </a:moveTo>
                <a:lnTo>
                  <a:pt x="3450649" y="0"/>
                </a:lnTo>
                <a:lnTo>
                  <a:pt x="3450649" y="3479458"/>
                </a:lnTo>
                <a:lnTo>
                  <a:pt x="0" y="3479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614967" y="3858426"/>
            <a:ext cx="2296602" cy="1325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4200" spc="39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Table of Contents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4792962" y="1682610"/>
            <a:ext cx="3285437" cy="6186452"/>
          </a:xfrm>
          <a:custGeom>
            <a:avLst/>
            <a:gdLst/>
            <a:ahLst/>
            <a:cxnLst/>
            <a:rect r="r" b="b" t="t" l="l"/>
            <a:pathLst>
              <a:path h="6186452" w="3285437">
                <a:moveTo>
                  <a:pt x="0" y="0"/>
                </a:moveTo>
                <a:lnTo>
                  <a:pt x="3285437" y="0"/>
                </a:lnTo>
                <a:lnTo>
                  <a:pt x="3285437" y="6186452"/>
                </a:lnTo>
                <a:lnTo>
                  <a:pt x="0" y="61864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768842" y="4132007"/>
            <a:ext cx="4960033" cy="818945"/>
          </a:xfrm>
          <a:custGeom>
            <a:avLst/>
            <a:gdLst/>
            <a:ahLst/>
            <a:cxnLst/>
            <a:rect r="r" b="b" t="t" l="l"/>
            <a:pathLst>
              <a:path h="818945" w="4960033">
                <a:moveTo>
                  <a:pt x="0" y="0"/>
                </a:moveTo>
                <a:lnTo>
                  <a:pt x="4960033" y="0"/>
                </a:lnTo>
                <a:lnTo>
                  <a:pt x="4960033" y="818945"/>
                </a:lnTo>
                <a:lnTo>
                  <a:pt x="0" y="818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1277910" y="4281117"/>
            <a:ext cx="4279916" cy="49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Workflow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0374485" y="4132010"/>
            <a:ext cx="811636" cy="818947"/>
          </a:xfrm>
          <a:custGeom>
            <a:avLst/>
            <a:gdLst/>
            <a:ahLst/>
            <a:cxnLst/>
            <a:rect r="r" b="b" t="t" l="l"/>
            <a:pathLst>
              <a:path h="818947" w="811636">
                <a:moveTo>
                  <a:pt x="0" y="0"/>
                </a:moveTo>
                <a:lnTo>
                  <a:pt x="811635" y="0"/>
                </a:lnTo>
                <a:lnTo>
                  <a:pt x="811635" y="818947"/>
                </a:lnTo>
                <a:lnTo>
                  <a:pt x="0" y="818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0714306" y="4390924"/>
            <a:ext cx="207154" cy="29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6"/>
              </a:lnSpc>
            </a:pPr>
            <a:r>
              <a:rPr lang="en-US" sz="1680" spc="15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0769100" y="5264285"/>
            <a:ext cx="4960033" cy="818946"/>
          </a:xfrm>
          <a:custGeom>
            <a:avLst/>
            <a:gdLst/>
            <a:ahLst/>
            <a:cxnLst/>
            <a:rect r="r" b="b" t="t" l="l"/>
            <a:pathLst>
              <a:path h="818946" w="4960033">
                <a:moveTo>
                  <a:pt x="0" y="0"/>
                </a:moveTo>
                <a:lnTo>
                  <a:pt x="4960033" y="0"/>
                </a:lnTo>
                <a:lnTo>
                  <a:pt x="4960033" y="818946"/>
                </a:lnTo>
                <a:lnTo>
                  <a:pt x="0" y="818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1207982" y="5433546"/>
            <a:ext cx="4279916" cy="49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Methodology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0374743" y="5264288"/>
            <a:ext cx="811636" cy="818948"/>
          </a:xfrm>
          <a:custGeom>
            <a:avLst/>
            <a:gdLst/>
            <a:ahLst/>
            <a:cxnLst/>
            <a:rect r="r" b="b" t="t" l="l"/>
            <a:pathLst>
              <a:path h="818948" w="811636">
                <a:moveTo>
                  <a:pt x="0" y="0"/>
                </a:moveTo>
                <a:lnTo>
                  <a:pt x="811635" y="0"/>
                </a:lnTo>
                <a:lnTo>
                  <a:pt x="811635" y="818948"/>
                </a:lnTo>
                <a:lnTo>
                  <a:pt x="0" y="818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0714564" y="5523207"/>
            <a:ext cx="207154" cy="291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6"/>
              </a:lnSpc>
            </a:pPr>
            <a:r>
              <a:rPr lang="en-US" sz="1680" spc="15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5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0754459" y="6396568"/>
            <a:ext cx="4960033" cy="818945"/>
          </a:xfrm>
          <a:custGeom>
            <a:avLst/>
            <a:gdLst/>
            <a:ahLst/>
            <a:cxnLst/>
            <a:rect r="r" b="b" t="t" l="l"/>
            <a:pathLst>
              <a:path h="818945" w="4960033">
                <a:moveTo>
                  <a:pt x="0" y="0"/>
                </a:moveTo>
                <a:lnTo>
                  <a:pt x="4960033" y="0"/>
                </a:lnTo>
                <a:lnTo>
                  <a:pt x="4960033" y="818945"/>
                </a:lnTo>
                <a:lnTo>
                  <a:pt x="0" y="818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1205650" y="6553922"/>
            <a:ext cx="4279915" cy="49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Results/Findings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0375001" y="6396567"/>
            <a:ext cx="811635" cy="818947"/>
          </a:xfrm>
          <a:custGeom>
            <a:avLst/>
            <a:gdLst/>
            <a:ahLst/>
            <a:cxnLst/>
            <a:rect r="r" b="b" t="t" l="l"/>
            <a:pathLst>
              <a:path h="818947" w="811635">
                <a:moveTo>
                  <a:pt x="0" y="0"/>
                </a:moveTo>
                <a:lnTo>
                  <a:pt x="811635" y="0"/>
                </a:lnTo>
                <a:lnTo>
                  <a:pt x="811635" y="818947"/>
                </a:lnTo>
                <a:lnTo>
                  <a:pt x="0" y="818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0714822" y="6655482"/>
            <a:ext cx="207154" cy="29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6"/>
              </a:lnSpc>
            </a:pPr>
            <a:r>
              <a:rPr lang="en-US" sz="1680" spc="15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6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10769616" y="7528841"/>
            <a:ext cx="4960033" cy="818945"/>
          </a:xfrm>
          <a:custGeom>
            <a:avLst/>
            <a:gdLst/>
            <a:ahLst/>
            <a:cxnLst/>
            <a:rect r="r" b="b" t="t" l="l"/>
            <a:pathLst>
              <a:path h="818945" w="4960033">
                <a:moveTo>
                  <a:pt x="0" y="0"/>
                </a:moveTo>
                <a:lnTo>
                  <a:pt x="4960033" y="0"/>
                </a:lnTo>
                <a:lnTo>
                  <a:pt x="4960033" y="818945"/>
                </a:lnTo>
                <a:lnTo>
                  <a:pt x="0" y="818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1208498" y="7698102"/>
            <a:ext cx="4279916" cy="49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Buy-Sell Indicator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0375259" y="7528844"/>
            <a:ext cx="811636" cy="818947"/>
          </a:xfrm>
          <a:custGeom>
            <a:avLst/>
            <a:gdLst/>
            <a:ahLst/>
            <a:cxnLst/>
            <a:rect r="r" b="b" t="t" l="l"/>
            <a:pathLst>
              <a:path h="818947" w="811636">
                <a:moveTo>
                  <a:pt x="0" y="0"/>
                </a:moveTo>
                <a:lnTo>
                  <a:pt x="811635" y="0"/>
                </a:lnTo>
                <a:lnTo>
                  <a:pt x="811635" y="818947"/>
                </a:lnTo>
                <a:lnTo>
                  <a:pt x="0" y="8189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10715080" y="7787758"/>
            <a:ext cx="207154" cy="29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6"/>
              </a:lnSpc>
            </a:pPr>
            <a:r>
              <a:rPr lang="en-US" sz="1680" spc="15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7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10768325" y="1867451"/>
            <a:ext cx="4960033" cy="818945"/>
          </a:xfrm>
          <a:custGeom>
            <a:avLst/>
            <a:gdLst/>
            <a:ahLst/>
            <a:cxnLst/>
            <a:rect r="r" b="b" t="t" l="l"/>
            <a:pathLst>
              <a:path h="818945" w="4960033">
                <a:moveTo>
                  <a:pt x="0" y="0"/>
                </a:moveTo>
                <a:lnTo>
                  <a:pt x="4960033" y="0"/>
                </a:lnTo>
                <a:lnTo>
                  <a:pt x="4960033" y="818945"/>
                </a:lnTo>
                <a:lnTo>
                  <a:pt x="0" y="818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0373967" y="1867454"/>
            <a:ext cx="811636" cy="818947"/>
          </a:xfrm>
          <a:custGeom>
            <a:avLst/>
            <a:gdLst/>
            <a:ahLst/>
            <a:cxnLst/>
            <a:rect r="r" b="b" t="t" l="l"/>
            <a:pathLst>
              <a:path h="818947" w="811636">
                <a:moveTo>
                  <a:pt x="0" y="0"/>
                </a:moveTo>
                <a:lnTo>
                  <a:pt x="811636" y="0"/>
                </a:lnTo>
                <a:lnTo>
                  <a:pt x="811636" y="818947"/>
                </a:lnTo>
                <a:lnTo>
                  <a:pt x="0" y="818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0713789" y="2126368"/>
            <a:ext cx="207154" cy="29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6"/>
              </a:lnSpc>
            </a:pPr>
            <a:r>
              <a:rPr lang="en-US" sz="1680" spc="15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10768584" y="2999727"/>
            <a:ext cx="4960033" cy="818945"/>
          </a:xfrm>
          <a:custGeom>
            <a:avLst/>
            <a:gdLst/>
            <a:ahLst/>
            <a:cxnLst/>
            <a:rect r="r" b="b" t="t" l="l"/>
            <a:pathLst>
              <a:path h="818945" w="4960033">
                <a:moveTo>
                  <a:pt x="0" y="0"/>
                </a:moveTo>
                <a:lnTo>
                  <a:pt x="4960033" y="0"/>
                </a:lnTo>
                <a:lnTo>
                  <a:pt x="4960033" y="818945"/>
                </a:lnTo>
                <a:lnTo>
                  <a:pt x="0" y="818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1207466" y="3168988"/>
            <a:ext cx="4279916" cy="49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Data Description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10374227" y="2999730"/>
            <a:ext cx="811636" cy="818947"/>
          </a:xfrm>
          <a:custGeom>
            <a:avLst/>
            <a:gdLst/>
            <a:ahLst/>
            <a:cxnLst/>
            <a:rect r="r" b="b" t="t" l="l"/>
            <a:pathLst>
              <a:path h="818947" w="811636">
                <a:moveTo>
                  <a:pt x="0" y="0"/>
                </a:moveTo>
                <a:lnTo>
                  <a:pt x="811635" y="0"/>
                </a:lnTo>
                <a:lnTo>
                  <a:pt x="811635" y="818947"/>
                </a:lnTo>
                <a:lnTo>
                  <a:pt x="0" y="818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10714048" y="3258645"/>
            <a:ext cx="207154" cy="29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6"/>
              </a:lnSpc>
            </a:pPr>
            <a:r>
              <a:rPr lang="en-US" sz="1680" spc="15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190846" y="2050485"/>
            <a:ext cx="3321988" cy="51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Aims and Objectives</a:t>
            </a:r>
          </a:p>
        </p:txBody>
      </p:sp>
      <p:grpSp>
        <p:nvGrpSpPr>
          <p:cNvPr name="Group 52" id="52"/>
          <p:cNvGrpSpPr/>
          <p:nvPr/>
        </p:nvGrpSpPr>
        <p:grpSpPr>
          <a:xfrm rot="-1205335">
            <a:off x="5142010" y="7335102"/>
            <a:ext cx="461426" cy="465033"/>
            <a:chOff x="0" y="0"/>
            <a:chExt cx="615234" cy="620044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12700" y="12700"/>
              <a:ext cx="589788" cy="594614"/>
            </a:xfrm>
            <a:custGeom>
              <a:avLst/>
              <a:gdLst/>
              <a:ahLst/>
              <a:cxnLst/>
              <a:rect r="r" b="b" t="t" l="l"/>
              <a:pathLst>
                <a:path h="594614" w="589788">
                  <a:moveTo>
                    <a:pt x="0" y="297307"/>
                  </a:moveTo>
                  <a:cubicBezTo>
                    <a:pt x="0" y="133096"/>
                    <a:pt x="132080" y="0"/>
                    <a:pt x="294894" y="0"/>
                  </a:cubicBezTo>
                  <a:cubicBezTo>
                    <a:pt x="457708" y="0"/>
                    <a:pt x="589788" y="133096"/>
                    <a:pt x="589788" y="297307"/>
                  </a:cubicBezTo>
                  <a:cubicBezTo>
                    <a:pt x="589788" y="461518"/>
                    <a:pt x="457835" y="594614"/>
                    <a:pt x="294894" y="594614"/>
                  </a:cubicBezTo>
                  <a:cubicBezTo>
                    <a:pt x="131953" y="594614"/>
                    <a:pt x="0" y="461518"/>
                    <a:pt x="0" y="29730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615188" cy="620014"/>
            </a:xfrm>
            <a:custGeom>
              <a:avLst/>
              <a:gdLst/>
              <a:ahLst/>
              <a:cxnLst/>
              <a:rect r="r" b="b" t="t" l="l"/>
              <a:pathLst>
                <a:path h="620014" w="615188">
                  <a:moveTo>
                    <a:pt x="0" y="310007"/>
                  </a:moveTo>
                  <a:cubicBezTo>
                    <a:pt x="0" y="138938"/>
                    <a:pt x="137668" y="0"/>
                    <a:pt x="307594" y="0"/>
                  </a:cubicBezTo>
                  <a:lnTo>
                    <a:pt x="307594" y="12700"/>
                  </a:lnTo>
                  <a:lnTo>
                    <a:pt x="307594" y="0"/>
                  </a:lnTo>
                  <a:cubicBezTo>
                    <a:pt x="477647" y="0"/>
                    <a:pt x="615188" y="138938"/>
                    <a:pt x="615188" y="310007"/>
                  </a:cubicBezTo>
                  <a:lnTo>
                    <a:pt x="602488" y="310007"/>
                  </a:lnTo>
                  <a:lnTo>
                    <a:pt x="615188" y="310007"/>
                  </a:lnTo>
                  <a:cubicBezTo>
                    <a:pt x="615188" y="481076"/>
                    <a:pt x="477520" y="620014"/>
                    <a:pt x="307594" y="620014"/>
                  </a:cubicBezTo>
                  <a:lnTo>
                    <a:pt x="307594" y="607314"/>
                  </a:lnTo>
                  <a:lnTo>
                    <a:pt x="307594" y="620014"/>
                  </a:lnTo>
                  <a:cubicBezTo>
                    <a:pt x="137668" y="620014"/>
                    <a:pt x="0" y="481203"/>
                    <a:pt x="0" y="310007"/>
                  </a:cubicBezTo>
                  <a:lnTo>
                    <a:pt x="12700" y="310007"/>
                  </a:lnTo>
                  <a:lnTo>
                    <a:pt x="25400" y="310007"/>
                  </a:lnTo>
                  <a:lnTo>
                    <a:pt x="12700" y="310007"/>
                  </a:lnTo>
                  <a:lnTo>
                    <a:pt x="0" y="310007"/>
                  </a:lnTo>
                  <a:moveTo>
                    <a:pt x="25400" y="310007"/>
                  </a:moveTo>
                  <a:cubicBezTo>
                    <a:pt x="25400" y="316992"/>
                    <a:pt x="19685" y="322707"/>
                    <a:pt x="12700" y="322707"/>
                  </a:cubicBezTo>
                  <a:cubicBezTo>
                    <a:pt x="5715" y="322707"/>
                    <a:pt x="0" y="316992"/>
                    <a:pt x="0" y="310007"/>
                  </a:cubicBezTo>
                  <a:cubicBezTo>
                    <a:pt x="0" y="303022"/>
                    <a:pt x="5715" y="297307"/>
                    <a:pt x="12700" y="297307"/>
                  </a:cubicBezTo>
                  <a:cubicBezTo>
                    <a:pt x="19685" y="297307"/>
                    <a:pt x="25400" y="303022"/>
                    <a:pt x="25400" y="310007"/>
                  </a:cubicBezTo>
                  <a:cubicBezTo>
                    <a:pt x="25400" y="467360"/>
                    <a:pt x="151892" y="594614"/>
                    <a:pt x="307594" y="594614"/>
                  </a:cubicBezTo>
                  <a:cubicBezTo>
                    <a:pt x="463296" y="594614"/>
                    <a:pt x="589788" y="467360"/>
                    <a:pt x="589788" y="310007"/>
                  </a:cubicBezTo>
                  <a:cubicBezTo>
                    <a:pt x="589788" y="152654"/>
                    <a:pt x="463423" y="25400"/>
                    <a:pt x="307594" y="25400"/>
                  </a:cubicBezTo>
                  <a:lnTo>
                    <a:pt x="307594" y="12700"/>
                  </a:lnTo>
                  <a:lnTo>
                    <a:pt x="307594" y="25400"/>
                  </a:lnTo>
                  <a:cubicBezTo>
                    <a:pt x="151892" y="25400"/>
                    <a:pt x="25400" y="152781"/>
                    <a:pt x="25400" y="31000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5424432" y="7797283"/>
            <a:ext cx="4715877" cy="1279038"/>
            <a:chOff x="0" y="0"/>
            <a:chExt cx="6201404" cy="1681942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4699" y="254"/>
              <a:ext cx="6192012" cy="1681607"/>
            </a:xfrm>
            <a:custGeom>
              <a:avLst/>
              <a:gdLst/>
              <a:ahLst/>
              <a:cxnLst/>
              <a:rect r="r" b="b" t="t" l="l"/>
              <a:pathLst>
                <a:path h="1681607" w="6192012">
                  <a:moveTo>
                    <a:pt x="3302" y="0"/>
                  </a:moveTo>
                  <a:lnTo>
                    <a:pt x="6192012" y="1669288"/>
                  </a:lnTo>
                  <a:lnTo>
                    <a:pt x="6188710" y="1681607"/>
                  </a:lnTo>
                  <a:lnTo>
                    <a:pt x="0" y="1219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57" id="57"/>
          <p:cNvSpPr/>
          <p:nvPr/>
        </p:nvSpPr>
        <p:spPr>
          <a:xfrm flipH="false" flipV="false" rot="0">
            <a:off x="10768325" y="8610332"/>
            <a:ext cx="4960033" cy="818945"/>
          </a:xfrm>
          <a:custGeom>
            <a:avLst/>
            <a:gdLst/>
            <a:ahLst/>
            <a:cxnLst/>
            <a:rect r="r" b="b" t="t" l="l"/>
            <a:pathLst>
              <a:path h="818945" w="4960033">
                <a:moveTo>
                  <a:pt x="0" y="0"/>
                </a:moveTo>
                <a:lnTo>
                  <a:pt x="4960033" y="0"/>
                </a:lnTo>
                <a:lnTo>
                  <a:pt x="4960033" y="818945"/>
                </a:lnTo>
                <a:lnTo>
                  <a:pt x="0" y="818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8" id="58"/>
          <p:cNvSpPr txBox="true"/>
          <p:nvPr/>
        </p:nvSpPr>
        <p:spPr>
          <a:xfrm rot="0">
            <a:off x="11207207" y="8779593"/>
            <a:ext cx="4279916" cy="49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Future Scope</a:t>
            </a:r>
          </a:p>
        </p:txBody>
      </p:sp>
      <p:sp>
        <p:nvSpPr>
          <p:cNvPr name="Freeform 59" id="59"/>
          <p:cNvSpPr/>
          <p:nvPr/>
        </p:nvSpPr>
        <p:spPr>
          <a:xfrm flipH="false" flipV="false" rot="0">
            <a:off x="10373967" y="8610335"/>
            <a:ext cx="811636" cy="818947"/>
          </a:xfrm>
          <a:custGeom>
            <a:avLst/>
            <a:gdLst/>
            <a:ahLst/>
            <a:cxnLst/>
            <a:rect r="r" b="b" t="t" l="l"/>
            <a:pathLst>
              <a:path h="818947" w="811636">
                <a:moveTo>
                  <a:pt x="0" y="0"/>
                </a:moveTo>
                <a:lnTo>
                  <a:pt x="811636" y="0"/>
                </a:lnTo>
                <a:lnTo>
                  <a:pt x="811636" y="818947"/>
                </a:lnTo>
                <a:lnTo>
                  <a:pt x="0" y="8189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0" id="60"/>
          <p:cNvSpPr txBox="true"/>
          <p:nvPr/>
        </p:nvSpPr>
        <p:spPr>
          <a:xfrm rot="0">
            <a:off x="10713789" y="8869249"/>
            <a:ext cx="207154" cy="29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6"/>
              </a:lnSpc>
            </a:pPr>
            <a:r>
              <a:rPr lang="en-US" sz="1680" spc="15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8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-22594"/>
            <a:ext cx="18297525" cy="910590"/>
            <a:chOff x="0" y="0"/>
            <a:chExt cx="24396700" cy="1214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1214120"/>
            </a:xfrm>
            <a:custGeom>
              <a:avLst/>
              <a:gdLst/>
              <a:ahLst/>
              <a:cxnLst/>
              <a:rect r="r" b="b" t="t" l="l"/>
              <a:pathLst>
                <a:path h="1214120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1214120"/>
                  </a:lnTo>
                  <a:lnTo>
                    <a:pt x="0" y="1214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3757" r="0" b="-375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60960"/>
              <a:ext cx="24152860" cy="109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b="true" sz="5400" spc="5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Chart For Analysis Indicator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75853" y="1372851"/>
            <a:ext cx="14250811" cy="7885449"/>
          </a:xfrm>
          <a:custGeom>
            <a:avLst/>
            <a:gdLst/>
            <a:ahLst/>
            <a:cxnLst/>
            <a:rect r="r" b="b" t="t" l="l"/>
            <a:pathLst>
              <a:path h="7885449" w="14250811">
                <a:moveTo>
                  <a:pt x="0" y="0"/>
                </a:moveTo>
                <a:lnTo>
                  <a:pt x="14250812" y="0"/>
                </a:lnTo>
                <a:lnTo>
                  <a:pt x="14250812" y="7885449"/>
                </a:lnTo>
                <a:lnTo>
                  <a:pt x="0" y="7885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17162" y="9525931"/>
            <a:ext cx="1047641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b="true" sz="2700" spc="2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Fig:</a:t>
            </a: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Chart For Analysis Indicator For Buy/ Sell/ Hold Signal.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4011966"/>
            <a:ext cx="18297525" cy="2282190"/>
            <a:chOff x="0" y="0"/>
            <a:chExt cx="24396700" cy="3042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3042920"/>
            </a:xfrm>
            <a:custGeom>
              <a:avLst/>
              <a:gdLst/>
              <a:ahLst/>
              <a:cxnLst/>
              <a:rect r="r" b="b" t="t" l="l"/>
              <a:pathLst>
                <a:path h="3042920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3042920"/>
                  </a:lnTo>
                  <a:lnTo>
                    <a:pt x="0" y="304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47217" r="0" b="-4721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60960"/>
              <a:ext cx="24152860" cy="292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80"/>
                </a:lnSpc>
              </a:pPr>
              <a:r>
                <a:rPr lang="en-US" b="true" sz="14400" spc="134">
                  <a:solidFill>
                    <a:srgbClr val="E7E6E6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Training: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-4762"/>
            <a:ext cx="18297525" cy="910590"/>
            <a:chOff x="0" y="0"/>
            <a:chExt cx="24396700" cy="1214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1214120"/>
            </a:xfrm>
            <a:custGeom>
              <a:avLst/>
              <a:gdLst/>
              <a:ahLst/>
              <a:cxnLst/>
              <a:rect r="r" b="b" t="t" l="l"/>
              <a:pathLst>
                <a:path h="1214120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1214120"/>
                  </a:lnTo>
                  <a:lnTo>
                    <a:pt x="0" y="1214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3757" r="0" b="-375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60960"/>
              <a:ext cx="24152860" cy="109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b="true" sz="5400" spc="5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Training Model Dataset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4798008"/>
            <a:ext cx="15923576" cy="3796493"/>
          </a:xfrm>
          <a:custGeom>
            <a:avLst/>
            <a:gdLst/>
            <a:ahLst/>
            <a:cxnLst/>
            <a:rect r="r" b="b" t="t" l="l"/>
            <a:pathLst>
              <a:path h="3796493" w="15923576">
                <a:moveTo>
                  <a:pt x="0" y="0"/>
                </a:moveTo>
                <a:lnTo>
                  <a:pt x="15923576" y="0"/>
                </a:lnTo>
                <a:lnTo>
                  <a:pt x="15923576" y="3796493"/>
                </a:lnTo>
                <a:lnTo>
                  <a:pt x="0" y="3796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1028700"/>
          <a:ext cx="6247017" cy="3400425"/>
        </p:xfrm>
        <a:graphic>
          <a:graphicData uri="http://schemas.openxmlformats.org/drawingml/2006/table">
            <a:tbl>
              <a:tblPr/>
              <a:tblGrid>
                <a:gridCol w="2380528"/>
                <a:gridCol w="3866489"/>
              </a:tblGrid>
              <a:tr h="6800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Case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787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00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Column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00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Days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 Days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00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Time Interval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 min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00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Source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Kaggle (</a:t>
                      </a:r>
                      <a:r>
                        <a:rPr lang="en-US" sz="2699" u="sng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5" tooltip="https://www.kaggle.com/datasets/debashis74017/nifty-50-minute-data"/>
                        </a:rPr>
                        <a:t>Data Source</a:t>
                      </a:r>
                      <a:r>
                        <a:rPr lang="en-US" sz="26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-4762"/>
            <a:ext cx="18297525" cy="979021"/>
            <a:chOff x="0" y="0"/>
            <a:chExt cx="24396700" cy="1305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1305362"/>
            </a:xfrm>
            <a:custGeom>
              <a:avLst/>
              <a:gdLst/>
              <a:ahLst/>
              <a:cxnLst/>
              <a:rect r="r" b="b" t="t" l="l"/>
              <a:pathLst>
                <a:path h="1305362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1305362"/>
                  </a:lnTo>
                  <a:lnTo>
                    <a:pt x="0" y="130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60960"/>
              <a:ext cx="24152860" cy="1183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b="true" sz="5400" spc="5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LSTM Model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3932" y="2793341"/>
            <a:ext cx="15155025" cy="3467502"/>
          </a:xfrm>
          <a:custGeom>
            <a:avLst/>
            <a:gdLst/>
            <a:ahLst/>
            <a:cxnLst/>
            <a:rect r="r" b="b" t="t" l="l"/>
            <a:pathLst>
              <a:path h="3467502" w="15155025">
                <a:moveTo>
                  <a:pt x="0" y="0"/>
                </a:moveTo>
                <a:lnTo>
                  <a:pt x="15155025" y="0"/>
                </a:lnTo>
                <a:lnTo>
                  <a:pt x="15155025" y="3467502"/>
                </a:lnTo>
                <a:lnTo>
                  <a:pt x="0" y="3467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43909" y="2199827"/>
            <a:ext cx="1279507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b="true" sz="2399" spc="22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Table</a:t>
            </a:r>
            <a:r>
              <a:rPr lang="en-US" sz="2399" spc="2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: The table in the image shows the output units and activation for each layer in the LSTM model.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4826" y="7459948"/>
            <a:ext cx="16602891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There are </a:t>
            </a:r>
            <a:r>
              <a:rPr lang="en-US" b="true" sz="2700" spc="2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5 total layers</a:t>
            </a: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in the LSTM model.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The first layer is an LSTM layer with 256 units. This is followed by a dropout layer, which is used to prevent overfitting. 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The second LSTM layer has 128 units and is also followed by a dropout layer. 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The final two layers are dense layers. The first dense layer has 64units, and the second dense layer has 1 unit.</a:t>
            </a:r>
          </a:p>
          <a:p>
            <a:pPr algn="l" marL="488632" indent="-244316" lvl="1">
              <a:lnSpc>
                <a:spcPts val="3240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-4762"/>
            <a:ext cx="18297525" cy="979021"/>
            <a:chOff x="0" y="0"/>
            <a:chExt cx="24396700" cy="1305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1305362"/>
            </a:xfrm>
            <a:custGeom>
              <a:avLst/>
              <a:gdLst/>
              <a:ahLst/>
              <a:cxnLst/>
              <a:rect r="r" b="b" t="t" l="l"/>
              <a:pathLst>
                <a:path h="1305362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1305362"/>
                  </a:lnTo>
                  <a:lnTo>
                    <a:pt x="0" y="130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60960"/>
              <a:ext cx="24152860" cy="1183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b="true" sz="5400" spc="5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LSTM Model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71522" y="5283129"/>
            <a:ext cx="5105124" cy="3975171"/>
          </a:xfrm>
          <a:custGeom>
            <a:avLst/>
            <a:gdLst/>
            <a:ahLst/>
            <a:cxnLst/>
            <a:rect r="r" b="b" t="t" l="l"/>
            <a:pathLst>
              <a:path h="3975171" w="5105124">
                <a:moveTo>
                  <a:pt x="0" y="0"/>
                </a:moveTo>
                <a:lnTo>
                  <a:pt x="5105124" y="0"/>
                </a:lnTo>
                <a:lnTo>
                  <a:pt x="5105124" y="3975171"/>
                </a:lnTo>
                <a:lnTo>
                  <a:pt x="0" y="3975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9813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02518" y="1083990"/>
            <a:ext cx="5148256" cy="3975171"/>
          </a:xfrm>
          <a:custGeom>
            <a:avLst/>
            <a:gdLst/>
            <a:ahLst/>
            <a:cxnLst/>
            <a:rect r="r" b="b" t="t" l="l"/>
            <a:pathLst>
              <a:path h="3975171" w="5148256">
                <a:moveTo>
                  <a:pt x="0" y="0"/>
                </a:moveTo>
                <a:lnTo>
                  <a:pt x="5148256" y="0"/>
                </a:lnTo>
                <a:lnTo>
                  <a:pt x="5148256" y="3975171"/>
                </a:lnTo>
                <a:lnTo>
                  <a:pt x="0" y="3975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468" t="0" r="-9383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71059" y="1083990"/>
            <a:ext cx="5218915" cy="3975171"/>
          </a:xfrm>
          <a:custGeom>
            <a:avLst/>
            <a:gdLst/>
            <a:ahLst/>
            <a:cxnLst/>
            <a:rect r="r" b="b" t="t" l="l"/>
            <a:pathLst>
              <a:path h="3975171" w="5218915">
                <a:moveTo>
                  <a:pt x="0" y="0"/>
                </a:moveTo>
                <a:lnTo>
                  <a:pt x="5218915" y="0"/>
                </a:lnTo>
                <a:lnTo>
                  <a:pt x="5218915" y="3975171"/>
                </a:lnTo>
                <a:lnTo>
                  <a:pt x="0" y="3975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15" t="0" r="-19106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858" y="1581759"/>
            <a:ext cx="7180651" cy="5473363"/>
          </a:xfrm>
          <a:custGeom>
            <a:avLst/>
            <a:gdLst/>
            <a:ahLst/>
            <a:cxnLst/>
            <a:rect r="r" b="b" t="t" l="l"/>
            <a:pathLst>
              <a:path h="5473363" w="7180651">
                <a:moveTo>
                  <a:pt x="0" y="0"/>
                </a:moveTo>
                <a:lnTo>
                  <a:pt x="7180651" y="0"/>
                </a:lnTo>
                <a:lnTo>
                  <a:pt x="7180651" y="5473364"/>
                </a:lnTo>
                <a:lnTo>
                  <a:pt x="0" y="54733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865" y="7232614"/>
            <a:ext cx="7180651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Fig: </a:t>
            </a: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Training vs Testing Performance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85474" y="9334500"/>
            <a:ext cx="7180651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Fig: </a:t>
            </a: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Predicted Point Of Close, LB and UB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-4762"/>
            <a:ext cx="18297525" cy="979021"/>
            <a:chOff x="0" y="0"/>
            <a:chExt cx="24396700" cy="1305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1305362"/>
            </a:xfrm>
            <a:custGeom>
              <a:avLst/>
              <a:gdLst/>
              <a:ahLst/>
              <a:cxnLst/>
              <a:rect r="r" b="b" t="t" l="l"/>
              <a:pathLst>
                <a:path h="1305362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1305362"/>
                  </a:lnTo>
                  <a:lnTo>
                    <a:pt x="0" y="130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60960"/>
              <a:ext cx="24152860" cy="1183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b="true" sz="5400" spc="5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GRU Model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30795" y="2923077"/>
            <a:ext cx="16428505" cy="3892698"/>
          </a:xfrm>
          <a:custGeom>
            <a:avLst/>
            <a:gdLst/>
            <a:ahLst/>
            <a:cxnLst/>
            <a:rect r="r" b="b" t="t" l="l"/>
            <a:pathLst>
              <a:path h="3892698" w="16428505">
                <a:moveTo>
                  <a:pt x="0" y="0"/>
                </a:moveTo>
                <a:lnTo>
                  <a:pt x="16428505" y="0"/>
                </a:lnTo>
                <a:lnTo>
                  <a:pt x="16428505" y="3892697"/>
                </a:lnTo>
                <a:lnTo>
                  <a:pt x="0" y="3892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60200" y="2091997"/>
            <a:ext cx="1279507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b="true" sz="2399" spc="22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Table</a:t>
            </a:r>
            <a:r>
              <a:rPr lang="en-US" b="true" sz="2399" spc="22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:</a:t>
            </a:r>
            <a:r>
              <a:rPr lang="en-US" sz="2399" spc="2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The table in the image shows the output units and activation for each layer in the GRU model.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4826" y="7459948"/>
            <a:ext cx="16602891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There are 6</a:t>
            </a:r>
            <a:r>
              <a:rPr lang="en-US" b="true" sz="2700" spc="2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total layers</a:t>
            </a: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in the GRU model.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The first layer is an GRU layer with 256 units. This is followed by a dropout layer, which is used to prevent overfitting. 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The second GRU layer has 128 units and is also followed by a dropout layer. 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The final two layers are dense layers. The first dense layer has 32 units, and the second dense layer has 1 unit.</a:t>
            </a:r>
          </a:p>
          <a:p>
            <a:pPr algn="l" marL="488632" indent="-244316" lvl="1">
              <a:lnSpc>
                <a:spcPts val="3240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-4762"/>
            <a:ext cx="18297525" cy="979021"/>
            <a:chOff x="0" y="0"/>
            <a:chExt cx="24396700" cy="1305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1305362"/>
            </a:xfrm>
            <a:custGeom>
              <a:avLst/>
              <a:gdLst/>
              <a:ahLst/>
              <a:cxnLst/>
              <a:rect r="r" b="b" t="t" l="l"/>
              <a:pathLst>
                <a:path h="1305362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1305362"/>
                  </a:lnTo>
                  <a:lnTo>
                    <a:pt x="0" y="130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60960"/>
              <a:ext cx="24152860" cy="1183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b="true" sz="5400" spc="5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GRU Model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97365" y="1119964"/>
            <a:ext cx="4771960" cy="3730908"/>
          </a:xfrm>
          <a:custGeom>
            <a:avLst/>
            <a:gdLst/>
            <a:ahLst/>
            <a:cxnLst/>
            <a:rect r="r" b="b" t="t" l="l"/>
            <a:pathLst>
              <a:path h="3730908" w="4771960">
                <a:moveTo>
                  <a:pt x="0" y="0"/>
                </a:moveTo>
                <a:lnTo>
                  <a:pt x="4771960" y="0"/>
                </a:lnTo>
                <a:lnTo>
                  <a:pt x="4771960" y="3730908"/>
                </a:lnTo>
                <a:lnTo>
                  <a:pt x="0" y="3730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629" t="-1056" r="0" b="-105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22982" y="5143500"/>
            <a:ext cx="4660363" cy="3730908"/>
          </a:xfrm>
          <a:custGeom>
            <a:avLst/>
            <a:gdLst/>
            <a:ahLst/>
            <a:cxnLst/>
            <a:rect r="r" b="b" t="t" l="l"/>
            <a:pathLst>
              <a:path h="3730908" w="4660363">
                <a:moveTo>
                  <a:pt x="0" y="0"/>
                </a:moveTo>
                <a:lnTo>
                  <a:pt x="4660363" y="0"/>
                </a:lnTo>
                <a:lnTo>
                  <a:pt x="4660363" y="3730908"/>
                </a:lnTo>
                <a:lnTo>
                  <a:pt x="0" y="3730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1061" t="-1056" r="-101886" b="-105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22442" y="1193425"/>
            <a:ext cx="5267979" cy="3730908"/>
          </a:xfrm>
          <a:custGeom>
            <a:avLst/>
            <a:gdLst/>
            <a:ahLst/>
            <a:cxnLst/>
            <a:rect r="r" b="b" t="t" l="l"/>
            <a:pathLst>
              <a:path h="3730908" w="5267979">
                <a:moveTo>
                  <a:pt x="0" y="0"/>
                </a:moveTo>
                <a:lnTo>
                  <a:pt x="5267979" y="0"/>
                </a:lnTo>
                <a:lnTo>
                  <a:pt x="5267979" y="3730909"/>
                </a:lnTo>
                <a:lnTo>
                  <a:pt x="0" y="373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56" r="-176852" b="-105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6938" y="2130923"/>
            <a:ext cx="6986767" cy="5586821"/>
          </a:xfrm>
          <a:custGeom>
            <a:avLst/>
            <a:gdLst/>
            <a:ahLst/>
            <a:cxnLst/>
            <a:rect r="r" b="b" t="t" l="l"/>
            <a:pathLst>
              <a:path h="5586821" w="6986767">
                <a:moveTo>
                  <a:pt x="0" y="0"/>
                </a:moveTo>
                <a:lnTo>
                  <a:pt x="6986766" y="0"/>
                </a:lnTo>
                <a:lnTo>
                  <a:pt x="6986766" y="5586821"/>
                </a:lnTo>
                <a:lnTo>
                  <a:pt x="0" y="55868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8015269"/>
            <a:ext cx="7180651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Fig: </a:t>
            </a: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Training vs Testing Performance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07040" y="8979183"/>
            <a:ext cx="7180651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Fig: </a:t>
            </a: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Predicted Point Of Close, LB and UB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-4762"/>
            <a:ext cx="18297525" cy="979021"/>
            <a:chOff x="0" y="0"/>
            <a:chExt cx="24396700" cy="1305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1305362"/>
            </a:xfrm>
            <a:custGeom>
              <a:avLst/>
              <a:gdLst/>
              <a:ahLst/>
              <a:cxnLst/>
              <a:rect r="r" b="b" t="t" l="l"/>
              <a:pathLst>
                <a:path h="1305362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1305362"/>
                  </a:lnTo>
                  <a:lnTo>
                    <a:pt x="0" y="130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60960"/>
              <a:ext cx="24152860" cy="1183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b="true" sz="5400" spc="5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Hybrid LSTM-GRU Model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68991" y="2492774"/>
            <a:ext cx="16254199" cy="3869018"/>
          </a:xfrm>
          <a:custGeom>
            <a:avLst/>
            <a:gdLst/>
            <a:ahLst/>
            <a:cxnLst/>
            <a:rect r="r" b="b" t="t" l="l"/>
            <a:pathLst>
              <a:path h="3869018" w="16254199">
                <a:moveTo>
                  <a:pt x="0" y="0"/>
                </a:moveTo>
                <a:lnTo>
                  <a:pt x="16254200" y="0"/>
                </a:lnTo>
                <a:lnTo>
                  <a:pt x="16254200" y="3869019"/>
                </a:lnTo>
                <a:lnTo>
                  <a:pt x="0" y="3869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9367" y="1691767"/>
            <a:ext cx="1345573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b="true" sz="2499" spc="23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Table</a:t>
            </a:r>
            <a:r>
              <a:rPr lang="en-US" sz="2499" spc="2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: The table in the image shows the output units and activation for each layer in the Hybrid model.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791325"/>
            <a:ext cx="16602891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There are </a:t>
            </a:r>
            <a:r>
              <a:rPr lang="en-US" b="true" sz="2700" spc="2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6 total layers</a:t>
            </a: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in the GRU model.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The first layer is an GRU layer with 256 units. This is followed by a dropout layer, which is used to prevent overfitting. 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The second LSTM layer has 128 units and is also followed by a dropout layer. 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24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•The final two layers are dense layers. The first dense layer has 64 units, and the second dense layer has 1 unit.</a:t>
            </a:r>
          </a:p>
          <a:p>
            <a:pPr algn="l" marL="488632" indent="-244316" lvl="1">
              <a:lnSpc>
                <a:spcPts val="3240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-4762"/>
            <a:ext cx="18297525" cy="979021"/>
            <a:chOff x="0" y="0"/>
            <a:chExt cx="24396700" cy="1305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1305362"/>
            </a:xfrm>
            <a:custGeom>
              <a:avLst/>
              <a:gdLst/>
              <a:ahLst/>
              <a:cxnLst/>
              <a:rect r="r" b="b" t="t" l="l"/>
              <a:pathLst>
                <a:path h="1305362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1305362"/>
                  </a:lnTo>
                  <a:lnTo>
                    <a:pt x="0" y="130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60960"/>
              <a:ext cx="24152860" cy="1183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b="true" sz="5400" spc="5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Hybrid LSTM-GRU Model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44050" y="5283129"/>
            <a:ext cx="4889463" cy="3975171"/>
          </a:xfrm>
          <a:custGeom>
            <a:avLst/>
            <a:gdLst/>
            <a:ahLst/>
            <a:cxnLst/>
            <a:rect r="r" b="b" t="t" l="l"/>
            <a:pathLst>
              <a:path h="3975171" w="4889463">
                <a:moveTo>
                  <a:pt x="0" y="0"/>
                </a:moveTo>
                <a:lnTo>
                  <a:pt x="4889464" y="0"/>
                </a:lnTo>
                <a:lnTo>
                  <a:pt x="4889464" y="3975171"/>
                </a:lnTo>
                <a:lnTo>
                  <a:pt x="0" y="3975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3037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88782" y="1168329"/>
            <a:ext cx="5169822" cy="3975171"/>
          </a:xfrm>
          <a:custGeom>
            <a:avLst/>
            <a:gdLst/>
            <a:ahLst/>
            <a:cxnLst/>
            <a:rect r="r" b="b" t="t" l="l"/>
            <a:pathLst>
              <a:path h="3975171" w="5169822">
                <a:moveTo>
                  <a:pt x="0" y="0"/>
                </a:moveTo>
                <a:lnTo>
                  <a:pt x="5169822" y="0"/>
                </a:lnTo>
                <a:lnTo>
                  <a:pt x="5169822" y="3975171"/>
                </a:lnTo>
                <a:lnTo>
                  <a:pt x="0" y="3975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2619" t="0" r="-9344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92637" y="1168329"/>
            <a:ext cx="5212743" cy="3975171"/>
          </a:xfrm>
          <a:custGeom>
            <a:avLst/>
            <a:gdLst/>
            <a:ahLst/>
            <a:cxnLst/>
            <a:rect r="r" b="b" t="t" l="l"/>
            <a:pathLst>
              <a:path h="3975171" w="5212743">
                <a:moveTo>
                  <a:pt x="0" y="0"/>
                </a:moveTo>
                <a:lnTo>
                  <a:pt x="5212743" y="0"/>
                </a:lnTo>
                <a:lnTo>
                  <a:pt x="5212743" y="3975171"/>
                </a:lnTo>
                <a:lnTo>
                  <a:pt x="0" y="3975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33" t="0" r="-18659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5207" y="2780066"/>
            <a:ext cx="6735294" cy="5006125"/>
          </a:xfrm>
          <a:custGeom>
            <a:avLst/>
            <a:gdLst/>
            <a:ahLst/>
            <a:cxnLst/>
            <a:rect r="r" b="b" t="t" l="l"/>
            <a:pathLst>
              <a:path h="5006125" w="6735294">
                <a:moveTo>
                  <a:pt x="0" y="0"/>
                </a:moveTo>
                <a:lnTo>
                  <a:pt x="6735294" y="0"/>
                </a:lnTo>
                <a:lnTo>
                  <a:pt x="6735294" y="5006126"/>
                </a:lnTo>
                <a:lnTo>
                  <a:pt x="0" y="5006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28" y="7870935"/>
            <a:ext cx="7180651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Fig: </a:t>
            </a: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Training vs Testing Performance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98456" y="9410700"/>
            <a:ext cx="7180651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Fig: </a:t>
            </a: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Predicted Point Of Close, LB and UB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727" y="-4762"/>
            <a:ext cx="18297525" cy="979021"/>
            <a:chOff x="0" y="0"/>
            <a:chExt cx="24396700" cy="1305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1305362"/>
            </a:xfrm>
            <a:custGeom>
              <a:avLst/>
              <a:gdLst/>
              <a:ahLst/>
              <a:cxnLst/>
              <a:rect r="r" b="b" t="t" l="l"/>
              <a:pathLst>
                <a:path h="1305362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1305362"/>
                  </a:lnTo>
                  <a:lnTo>
                    <a:pt x="0" y="130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60960"/>
              <a:ext cx="24152860" cy="1183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b="true" sz="5400" spc="5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Model Comparison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07355" y="9239250"/>
            <a:ext cx="1545336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rPr>
              <a:t>The  </a:t>
            </a:r>
            <a:r>
              <a:rPr lang="en-US" sz="2700" b="true">
                <a:solidFill>
                  <a:srgbClr val="0D0D0D"/>
                </a:solidFill>
                <a:latin typeface="Arimo Bold"/>
                <a:ea typeface="Arimo Bold"/>
                <a:cs typeface="Arimo Bold"/>
                <a:sym typeface="Arimo Bold"/>
              </a:rPr>
              <a:t>LSTM, GRU, LSTM-GRU Hybrid </a:t>
            </a:r>
            <a:r>
              <a:rPr lang="en-US" sz="2700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rPr>
              <a:t>all Model exhibits the lowest values for </a:t>
            </a:r>
            <a:r>
              <a:rPr lang="en-US" sz="2700" b="true">
                <a:solidFill>
                  <a:srgbClr val="0D0D0D"/>
                </a:solidFill>
                <a:latin typeface="Arimo Bold"/>
                <a:ea typeface="Arimo Bold"/>
                <a:cs typeface="Arimo Bold"/>
                <a:sym typeface="Arimo Bold"/>
              </a:rPr>
              <a:t>MSE</a:t>
            </a:r>
            <a:r>
              <a:rPr lang="en-US" sz="2700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700" b="true">
                <a:solidFill>
                  <a:srgbClr val="0D0D0D"/>
                </a:solidFill>
                <a:latin typeface="Arimo Bold"/>
                <a:ea typeface="Arimo Bold"/>
                <a:cs typeface="Arimo Bold"/>
                <a:sym typeface="Arimo Bold"/>
              </a:rPr>
              <a:t>MAE. </a:t>
            </a:r>
            <a:r>
              <a:rPr lang="en-US" sz="2700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rPr>
              <a:t>In training and testing</a:t>
            </a:r>
            <a:r>
              <a:rPr lang="en-US" sz="2700" b="true">
                <a:solidFill>
                  <a:srgbClr val="0D0D0D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r>
              <a:rPr lang="en-US" sz="2700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rPr>
              <a:t> indicating its superior performance and making accurate predictions.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77372" y="1562476"/>
            <a:ext cx="7986082" cy="3561974"/>
          </a:xfrm>
          <a:custGeom>
            <a:avLst/>
            <a:gdLst/>
            <a:ahLst/>
            <a:cxnLst/>
            <a:rect r="r" b="b" t="t" l="l"/>
            <a:pathLst>
              <a:path h="3561974" w="7986082">
                <a:moveTo>
                  <a:pt x="0" y="0"/>
                </a:moveTo>
                <a:lnTo>
                  <a:pt x="7986082" y="0"/>
                </a:lnTo>
                <a:lnTo>
                  <a:pt x="7986082" y="3561974"/>
                </a:lnTo>
                <a:lnTo>
                  <a:pt x="0" y="3561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7372" y="1046497"/>
            <a:ext cx="7986082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LSTM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144000" y="1635419"/>
            <a:ext cx="7978814" cy="3489031"/>
          </a:xfrm>
          <a:custGeom>
            <a:avLst/>
            <a:gdLst/>
            <a:ahLst/>
            <a:cxnLst/>
            <a:rect r="r" b="b" t="t" l="l"/>
            <a:pathLst>
              <a:path h="3489031" w="7978814">
                <a:moveTo>
                  <a:pt x="0" y="0"/>
                </a:moveTo>
                <a:lnTo>
                  <a:pt x="7978814" y="0"/>
                </a:lnTo>
                <a:lnTo>
                  <a:pt x="7978814" y="3489031"/>
                </a:lnTo>
                <a:lnTo>
                  <a:pt x="0" y="3489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67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74634" y="1119439"/>
            <a:ext cx="7986082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GRU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213910" y="5676541"/>
            <a:ext cx="7840252" cy="3279582"/>
          </a:xfrm>
          <a:custGeom>
            <a:avLst/>
            <a:gdLst/>
            <a:ahLst/>
            <a:cxnLst/>
            <a:rect r="r" b="b" t="t" l="l"/>
            <a:pathLst>
              <a:path h="3279582" w="7840252">
                <a:moveTo>
                  <a:pt x="0" y="0"/>
                </a:moveTo>
                <a:lnTo>
                  <a:pt x="7840251" y="0"/>
                </a:lnTo>
                <a:lnTo>
                  <a:pt x="7840251" y="3279582"/>
                </a:lnTo>
                <a:lnTo>
                  <a:pt x="0" y="32795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81593" y="5057775"/>
            <a:ext cx="7986082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LSTM + GRU (Hybrid)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4011966"/>
            <a:ext cx="18297525" cy="2282190"/>
            <a:chOff x="0" y="0"/>
            <a:chExt cx="24396700" cy="3042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3042920"/>
            </a:xfrm>
            <a:custGeom>
              <a:avLst/>
              <a:gdLst/>
              <a:ahLst/>
              <a:cxnLst/>
              <a:rect r="r" b="b" t="t" l="l"/>
              <a:pathLst>
                <a:path h="3042920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3042920"/>
                  </a:lnTo>
                  <a:lnTo>
                    <a:pt x="0" y="304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47217" r="0" b="-4721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60960"/>
              <a:ext cx="24152860" cy="292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80"/>
                </a:lnSpc>
              </a:pPr>
              <a:r>
                <a:rPr lang="en-US" b="true" sz="14400" spc="134">
                  <a:solidFill>
                    <a:srgbClr val="E7E6E6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INTRODUCTION: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4011966"/>
            <a:ext cx="18297525" cy="2282190"/>
            <a:chOff x="0" y="0"/>
            <a:chExt cx="24396700" cy="3042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3042920"/>
            </a:xfrm>
            <a:custGeom>
              <a:avLst/>
              <a:gdLst/>
              <a:ahLst/>
              <a:cxnLst/>
              <a:rect r="r" b="b" t="t" l="l"/>
              <a:pathLst>
                <a:path h="3042920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3042920"/>
                  </a:lnTo>
                  <a:lnTo>
                    <a:pt x="0" y="304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47217" r="0" b="-4721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60960"/>
              <a:ext cx="24152860" cy="292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80"/>
                </a:lnSpc>
              </a:pPr>
              <a:r>
                <a:rPr lang="en-US" b="true" sz="14400" spc="134">
                  <a:solidFill>
                    <a:srgbClr val="E7E6E6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FUTURE PREDICTIONS: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8753" y="2191337"/>
            <a:ext cx="7934325" cy="6886575"/>
          </a:xfrm>
          <a:custGeom>
            <a:avLst/>
            <a:gdLst/>
            <a:ahLst/>
            <a:cxnLst/>
            <a:rect r="r" b="b" t="t" l="l"/>
            <a:pathLst>
              <a:path h="6886575" w="7934325">
                <a:moveTo>
                  <a:pt x="0" y="0"/>
                </a:moveTo>
                <a:lnTo>
                  <a:pt x="7934325" y="0"/>
                </a:lnTo>
                <a:lnTo>
                  <a:pt x="7934325" y="6886575"/>
                </a:lnTo>
                <a:lnTo>
                  <a:pt x="0" y="6886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763" y="-188689"/>
            <a:ext cx="18292762" cy="1196316"/>
            <a:chOff x="0" y="0"/>
            <a:chExt cx="24390350" cy="1595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90350" cy="1595088"/>
            </a:xfrm>
            <a:custGeom>
              <a:avLst/>
              <a:gdLst/>
              <a:ahLst/>
              <a:cxnLst/>
              <a:rect r="r" b="b" t="t" l="l"/>
              <a:pathLst>
                <a:path h="1595088" w="24390350">
                  <a:moveTo>
                    <a:pt x="0" y="0"/>
                  </a:moveTo>
                  <a:lnTo>
                    <a:pt x="24390350" y="0"/>
                  </a:lnTo>
                  <a:lnTo>
                    <a:pt x="24390350" y="1595088"/>
                  </a:lnTo>
                  <a:lnTo>
                    <a:pt x="0" y="1595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201" t="0" r="-22201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21888" y="60944"/>
              <a:ext cx="24146573" cy="1473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57"/>
                </a:lnSpc>
              </a:pPr>
              <a:r>
                <a:rPr lang="en-US" b="true" sz="7298" spc="68">
                  <a:solidFill>
                    <a:srgbClr val="E7E6E6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Problem faced: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69380" y="3223688"/>
            <a:ext cx="5513070" cy="488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Since the model takes all 11 features as input and forecasts the value of only a single feature, it was difficult to iterate it up to a certain value.  So, the PROBLEM arises what to write the value of other features for that particular timestamp?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821679" y="2781594"/>
            <a:ext cx="6648462" cy="5770514"/>
          </a:xfrm>
          <a:custGeom>
            <a:avLst/>
            <a:gdLst/>
            <a:ahLst/>
            <a:cxnLst/>
            <a:rect r="r" b="b" t="t" l="l"/>
            <a:pathLst>
              <a:path h="5770514" w="6648462">
                <a:moveTo>
                  <a:pt x="0" y="0"/>
                </a:moveTo>
                <a:lnTo>
                  <a:pt x="6648462" y="0"/>
                </a:lnTo>
                <a:lnTo>
                  <a:pt x="6648462" y="5770514"/>
                </a:lnTo>
                <a:lnTo>
                  <a:pt x="0" y="5770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97205" y="3495151"/>
            <a:ext cx="5297410" cy="434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3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Since we have 3 features to forecast with all 3 models, the problem is that we have a short time limit. In total, we have 9 models (3 models × 3 features). How to forecast all of them with good accuracy?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727" y="-4762"/>
            <a:ext cx="18297525" cy="979021"/>
            <a:chOff x="0" y="0"/>
            <a:chExt cx="24396700" cy="1305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1305362"/>
            </a:xfrm>
            <a:custGeom>
              <a:avLst/>
              <a:gdLst/>
              <a:ahLst/>
              <a:cxnLst/>
              <a:rect r="r" b="b" t="t" l="l"/>
              <a:pathLst>
                <a:path h="1305362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1305362"/>
                  </a:lnTo>
                  <a:lnTo>
                    <a:pt x="0" y="130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60960"/>
              <a:ext cx="24152860" cy="1183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b="true" sz="5400" spc="5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FUTURE PREDICTIONS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53451" y="1311642"/>
            <a:ext cx="16940465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rPr>
              <a:t>To forecast the next 10 min of close prices using the all three model.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861494" y="2273452"/>
            <a:ext cx="1236942" cy="1758896"/>
            <a:chOff x="0" y="0"/>
            <a:chExt cx="1649256" cy="23451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1623822" cy="2319782"/>
            </a:xfrm>
            <a:custGeom>
              <a:avLst/>
              <a:gdLst/>
              <a:ahLst/>
              <a:cxnLst/>
              <a:rect r="r" b="b" t="t" l="l"/>
              <a:pathLst>
                <a:path h="2319782" w="1623822">
                  <a:moveTo>
                    <a:pt x="1623822" y="0"/>
                  </a:moveTo>
                  <a:lnTo>
                    <a:pt x="1623822" y="1507871"/>
                  </a:lnTo>
                  <a:lnTo>
                    <a:pt x="811911" y="2319782"/>
                  </a:lnTo>
                  <a:lnTo>
                    <a:pt x="0" y="1507871"/>
                  </a:lnTo>
                  <a:lnTo>
                    <a:pt x="0" y="0"/>
                  </a:lnTo>
                  <a:lnTo>
                    <a:pt x="811911" y="811911"/>
                  </a:lnTo>
                  <a:lnTo>
                    <a:pt x="162382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-1016"/>
              <a:ext cx="1649349" cy="2346198"/>
            </a:xfrm>
            <a:custGeom>
              <a:avLst/>
              <a:gdLst/>
              <a:ahLst/>
              <a:cxnLst/>
              <a:rect r="r" b="b" t="t" l="l"/>
              <a:pathLst>
                <a:path h="2346198" w="1649349">
                  <a:moveTo>
                    <a:pt x="1649222" y="13716"/>
                  </a:moveTo>
                  <a:lnTo>
                    <a:pt x="1649222" y="1521587"/>
                  </a:lnTo>
                  <a:cubicBezTo>
                    <a:pt x="1649222" y="1525016"/>
                    <a:pt x="1647825" y="1528191"/>
                    <a:pt x="1645539" y="1530604"/>
                  </a:cubicBezTo>
                  <a:lnTo>
                    <a:pt x="833628" y="2342515"/>
                  </a:lnTo>
                  <a:cubicBezTo>
                    <a:pt x="831215" y="2344928"/>
                    <a:pt x="828040" y="2346198"/>
                    <a:pt x="824611" y="2346198"/>
                  </a:cubicBezTo>
                  <a:cubicBezTo>
                    <a:pt x="821182" y="2346198"/>
                    <a:pt x="818007" y="2344801"/>
                    <a:pt x="815594" y="2342515"/>
                  </a:cubicBezTo>
                  <a:lnTo>
                    <a:pt x="3683" y="1530604"/>
                  </a:lnTo>
                  <a:cubicBezTo>
                    <a:pt x="1270" y="1528191"/>
                    <a:pt x="0" y="1525016"/>
                    <a:pt x="0" y="1521587"/>
                  </a:cubicBezTo>
                  <a:lnTo>
                    <a:pt x="0" y="13716"/>
                  </a:lnTo>
                  <a:cubicBezTo>
                    <a:pt x="0" y="8636"/>
                    <a:pt x="3048" y="3937"/>
                    <a:pt x="7874" y="2032"/>
                  </a:cubicBezTo>
                  <a:cubicBezTo>
                    <a:pt x="12700" y="127"/>
                    <a:pt x="18034" y="1143"/>
                    <a:pt x="21717" y="4826"/>
                  </a:cubicBezTo>
                  <a:lnTo>
                    <a:pt x="833628" y="816610"/>
                  </a:lnTo>
                  <a:lnTo>
                    <a:pt x="824611" y="825627"/>
                  </a:lnTo>
                  <a:lnTo>
                    <a:pt x="815594" y="816610"/>
                  </a:lnTo>
                  <a:lnTo>
                    <a:pt x="1627632" y="4699"/>
                  </a:lnTo>
                  <a:cubicBezTo>
                    <a:pt x="1631315" y="1016"/>
                    <a:pt x="1636776" y="0"/>
                    <a:pt x="1641475" y="1905"/>
                  </a:cubicBezTo>
                  <a:cubicBezTo>
                    <a:pt x="1646174" y="3810"/>
                    <a:pt x="1649349" y="8509"/>
                    <a:pt x="1649349" y="13589"/>
                  </a:cubicBezTo>
                  <a:moveTo>
                    <a:pt x="1623949" y="13589"/>
                  </a:moveTo>
                  <a:lnTo>
                    <a:pt x="1636649" y="13589"/>
                  </a:lnTo>
                  <a:lnTo>
                    <a:pt x="1645666" y="22606"/>
                  </a:lnTo>
                  <a:lnTo>
                    <a:pt x="833628" y="834644"/>
                  </a:lnTo>
                  <a:cubicBezTo>
                    <a:pt x="831215" y="837057"/>
                    <a:pt x="828040" y="838327"/>
                    <a:pt x="824611" y="838327"/>
                  </a:cubicBezTo>
                  <a:cubicBezTo>
                    <a:pt x="821182" y="838327"/>
                    <a:pt x="818007" y="836930"/>
                    <a:pt x="815594" y="834644"/>
                  </a:cubicBezTo>
                  <a:lnTo>
                    <a:pt x="3683" y="22733"/>
                  </a:lnTo>
                  <a:lnTo>
                    <a:pt x="12700" y="13716"/>
                  </a:lnTo>
                  <a:lnTo>
                    <a:pt x="25400" y="13716"/>
                  </a:lnTo>
                  <a:lnTo>
                    <a:pt x="25400" y="1521587"/>
                  </a:lnTo>
                  <a:lnTo>
                    <a:pt x="12700" y="1521587"/>
                  </a:lnTo>
                  <a:lnTo>
                    <a:pt x="21717" y="1512570"/>
                  </a:lnTo>
                  <a:lnTo>
                    <a:pt x="833628" y="2324481"/>
                  </a:lnTo>
                  <a:lnTo>
                    <a:pt x="824611" y="2333498"/>
                  </a:lnTo>
                  <a:lnTo>
                    <a:pt x="815594" y="2324481"/>
                  </a:lnTo>
                  <a:lnTo>
                    <a:pt x="1627505" y="1512570"/>
                  </a:lnTo>
                  <a:lnTo>
                    <a:pt x="1636522" y="1521587"/>
                  </a:lnTo>
                  <a:lnTo>
                    <a:pt x="1623822" y="1521587"/>
                  </a:lnTo>
                  <a:lnTo>
                    <a:pt x="1623822" y="137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1649256" cy="23261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0"/>
                </a:lnSpc>
              </a:pPr>
              <a:r>
                <a:rPr lang="en-US" sz="2250" spc="21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Step 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079385" y="2273454"/>
            <a:ext cx="11666667" cy="1149948"/>
            <a:chOff x="0" y="0"/>
            <a:chExt cx="15555556" cy="15332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15530196" cy="1507871"/>
            </a:xfrm>
            <a:custGeom>
              <a:avLst/>
              <a:gdLst/>
              <a:ahLst/>
              <a:cxnLst/>
              <a:rect r="r" b="b" t="t" l="l"/>
              <a:pathLst>
                <a:path h="1507871" w="15530196">
                  <a:moveTo>
                    <a:pt x="15530195" y="251333"/>
                  </a:moveTo>
                  <a:lnTo>
                    <a:pt x="15530195" y="1256538"/>
                  </a:lnTo>
                  <a:cubicBezTo>
                    <a:pt x="15530195" y="1395349"/>
                    <a:pt x="15417673" y="1507871"/>
                    <a:pt x="15278861" y="1507871"/>
                  </a:cubicBezTo>
                  <a:lnTo>
                    <a:pt x="0" y="1507871"/>
                  </a:lnTo>
                  <a:lnTo>
                    <a:pt x="0" y="0"/>
                  </a:lnTo>
                  <a:lnTo>
                    <a:pt x="15278863" y="0"/>
                  </a:lnTo>
                  <a:cubicBezTo>
                    <a:pt x="15417674" y="0"/>
                    <a:pt x="15530196" y="112522"/>
                    <a:pt x="15530196" y="251333"/>
                  </a:cubicBezTo>
                  <a:close/>
                </a:path>
              </a:pathLst>
            </a:custGeom>
            <a:solidFill>
              <a:srgbClr val="CBCBCB">
                <a:alpha val="89804"/>
              </a:srgbClr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55596" cy="1533271"/>
            </a:xfrm>
            <a:custGeom>
              <a:avLst/>
              <a:gdLst/>
              <a:ahLst/>
              <a:cxnLst/>
              <a:rect r="r" b="b" t="t" l="l"/>
              <a:pathLst>
                <a:path h="1533271" w="15555596">
                  <a:moveTo>
                    <a:pt x="15555595" y="264033"/>
                  </a:moveTo>
                  <a:lnTo>
                    <a:pt x="15555595" y="1269238"/>
                  </a:lnTo>
                  <a:lnTo>
                    <a:pt x="15542895" y="1269238"/>
                  </a:lnTo>
                  <a:lnTo>
                    <a:pt x="15555595" y="1269238"/>
                  </a:lnTo>
                  <a:cubicBezTo>
                    <a:pt x="15555595" y="1415034"/>
                    <a:pt x="15437358" y="1533271"/>
                    <a:pt x="15291561" y="1533271"/>
                  </a:cubicBezTo>
                  <a:lnTo>
                    <a:pt x="15291561" y="1520571"/>
                  </a:lnTo>
                  <a:lnTo>
                    <a:pt x="15291561" y="1533271"/>
                  </a:lnTo>
                  <a:lnTo>
                    <a:pt x="12700" y="1533271"/>
                  </a:lnTo>
                  <a:lnTo>
                    <a:pt x="12700" y="1520571"/>
                  </a:lnTo>
                  <a:lnTo>
                    <a:pt x="12700" y="1507871"/>
                  </a:lnTo>
                  <a:lnTo>
                    <a:pt x="12700" y="1520571"/>
                  </a:lnTo>
                  <a:lnTo>
                    <a:pt x="0" y="1520571"/>
                  </a:ln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lnTo>
                    <a:pt x="12700" y="12700"/>
                  </a:lnTo>
                  <a:lnTo>
                    <a:pt x="12700" y="0"/>
                  </a:lnTo>
                  <a:lnTo>
                    <a:pt x="15291563" y="0"/>
                  </a:lnTo>
                  <a:lnTo>
                    <a:pt x="15291563" y="12700"/>
                  </a:lnTo>
                  <a:lnTo>
                    <a:pt x="15291563" y="0"/>
                  </a:lnTo>
                  <a:cubicBezTo>
                    <a:pt x="15437358" y="0"/>
                    <a:pt x="15555596" y="118237"/>
                    <a:pt x="15555596" y="264033"/>
                  </a:cubicBezTo>
                  <a:lnTo>
                    <a:pt x="15542896" y="264033"/>
                  </a:lnTo>
                  <a:lnTo>
                    <a:pt x="15555596" y="264033"/>
                  </a:lnTo>
                  <a:moveTo>
                    <a:pt x="15530196" y="264033"/>
                  </a:moveTo>
                  <a:cubicBezTo>
                    <a:pt x="15530196" y="132207"/>
                    <a:pt x="15423389" y="25400"/>
                    <a:pt x="15291563" y="25400"/>
                  </a:cubicBez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520571"/>
                  </a:lnTo>
                  <a:cubicBezTo>
                    <a:pt x="25400" y="1527556"/>
                    <a:pt x="19685" y="1533271"/>
                    <a:pt x="12700" y="1533271"/>
                  </a:cubicBezTo>
                  <a:cubicBezTo>
                    <a:pt x="5715" y="1533271"/>
                    <a:pt x="0" y="1527556"/>
                    <a:pt x="0" y="1520571"/>
                  </a:cubicBezTo>
                  <a:cubicBezTo>
                    <a:pt x="0" y="1513586"/>
                    <a:pt x="5715" y="1507871"/>
                    <a:pt x="12700" y="1507871"/>
                  </a:cubicBezTo>
                  <a:lnTo>
                    <a:pt x="15291563" y="1507871"/>
                  </a:lnTo>
                  <a:cubicBezTo>
                    <a:pt x="15423389" y="1507871"/>
                    <a:pt x="15530196" y="1401064"/>
                    <a:pt x="15530196" y="1269238"/>
                  </a:cubicBezTo>
                  <a:lnTo>
                    <a:pt x="15530196" y="2640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15555556" cy="1514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07194" indent="-135731" lvl="2">
                <a:lnSpc>
                  <a:spcPts val="2430"/>
                </a:lnSpc>
                <a:buFont typeface="Arial"/>
                <a:buChar char="⚬"/>
              </a:pPr>
              <a:r>
                <a:rPr lang="en-US" sz="2250" spc="21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Initially, the model was trained to predict closing prices based on learned weights.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861494" y="3838702"/>
            <a:ext cx="1236942" cy="1758896"/>
            <a:chOff x="0" y="0"/>
            <a:chExt cx="1649256" cy="234519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700" y="12700"/>
              <a:ext cx="1623822" cy="2319782"/>
            </a:xfrm>
            <a:custGeom>
              <a:avLst/>
              <a:gdLst/>
              <a:ahLst/>
              <a:cxnLst/>
              <a:rect r="r" b="b" t="t" l="l"/>
              <a:pathLst>
                <a:path h="2319782" w="1623822">
                  <a:moveTo>
                    <a:pt x="1623822" y="0"/>
                  </a:moveTo>
                  <a:lnTo>
                    <a:pt x="1623822" y="1507871"/>
                  </a:lnTo>
                  <a:lnTo>
                    <a:pt x="811911" y="2319782"/>
                  </a:lnTo>
                  <a:lnTo>
                    <a:pt x="0" y="1507871"/>
                  </a:lnTo>
                  <a:lnTo>
                    <a:pt x="0" y="0"/>
                  </a:lnTo>
                  <a:lnTo>
                    <a:pt x="811911" y="811911"/>
                  </a:lnTo>
                  <a:lnTo>
                    <a:pt x="162382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-1016"/>
              <a:ext cx="1649349" cy="2346198"/>
            </a:xfrm>
            <a:custGeom>
              <a:avLst/>
              <a:gdLst/>
              <a:ahLst/>
              <a:cxnLst/>
              <a:rect r="r" b="b" t="t" l="l"/>
              <a:pathLst>
                <a:path h="2346198" w="1649349">
                  <a:moveTo>
                    <a:pt x="1649222" y="13716"/>
                  </a:moveTo>
                  <a:lnTo>
                    <a:pt x="1649222" y="1521587"/>
                  </a:lnTo>
                  <a:cubicBezTo>
                    <a:pt x="1649222" y="1525016"/>
                    <a:pt x="1647825" y="1528191"/>
                    <a:pt x="1645539" y="1530604"/>
                  </a:cubicBezTo>
                  <a:lnTo>
                    <a:pt x="833628" y="2342515"/>
                  </a:lnTo>
                  <a:cubicBezTo>
                    <a:pt x="831215" y="2344928"/>
                    <a:pt x="828040" y="2346198"/>
                    <a:pt x="824611" y="2346198"/>
                  </a:cubicBezTo>
                  <a:cubicBezTo>
                    <a:pt x="821182" y="2346198"/>
                    <a:pt x="818007" y="2344801"/>
                    <a:pt x="815594" y="2342515"/>
                  </a:cubicBezTo>
                  <a:lnTo>
                    <a:pt x="3683" y="1530604"/>
                  </a:lnTo>
                  <a:cubicBezTo>
                    <a:pt x="1270" y="1528191"/>
                    <a:pt x="0" y="1525016"/>
                    <a:pt x="0" y="1521587"/>
                  </a:cubicBezTo>
                  <a:lnTo>
                    <a:pt x="0" y="13716"/>
                  </a:lnTo>
                  <a:cubicBezTo>
                    <a:pt x="0" y="8636"/>
                    <a:pt x="3048" y="3937"/>
                    <a:pt x="7874" y="2032"/>
                  </a:cubicBezTo>
                  <a:cubicBezTo>
                    <a:pt x="12700" y="127"/>
                    <a:pt x="18034" y="1143"/>
                    <a:pt x="21717" y="4826"/>
                  </a:cubicBezTo>
                  <a:lnTo>
                    <a:pt x="833628" y="816610"/>
                  </a:lnTo>
                  <a:lnTo>
                    <a:pt x="824611" y="825627"/>
                  </a:lnTo>
                  <a:lnTo>
                    <a:pt x="815594" y="816610"/>
                  </a:lnTo>
                  <a:lnTo>
                    <a:pt x="1627632" y="4699"/>
                  </a:lnTo>
                  <a:cubicBezTo>
                    <a:pt x="1631315" y="1016"/>
                    <a:pt x="1636776" y="0"/>
                    <a:pt x="1641475" y="1905"/>
                  </a:cubicBezTo>
                  <a:cubicBezTo>
                    <a:pt x="1646174" y="3810"/>
                    <a:pt x="1649349" y="8509"/>
                    <a:pt x="1649349" y="13589"/>
                  </a:cubicBezTo>
                  <a:moveTo>
                    <a:pt x="1623949" y="13589"/>
                  </a:moveTo>
                  <a:lnTo>
                    <a:pt x="1636649" y="13589"/>
                  </a:lnTo>
                  <a:lnTo>
                    <a:pt x="1645666" y="22606"/>
                  </a:lnTo>
                  <a:lnTo>
                    <a:pt x="833628" y="834644"/>
                  </a:lnTo>
                  <a:cubicBezTo>
                    <a:pt x="831215" y="837057"/>
                    <a:pt x="828040" y="838327"/>
                    <a:pt x="824611" y="838327"/>
                  </a:cubicBezTo>
                  <a:cubicBezTo>
                    <a:pt x="821182" y="838327"/>
                    <a:pt x="818007" y="836930"/>
                    <a:pt x="815594" y="834644"/>
                  </a:cubicBezTo>
                  <a:lnTo>
                    <a:pt x="3683" y="22733"/>
                  </a:lnTo>
                  <a:lnTo>
                    <a:pt x="12700" y="13716"/>
                  </a:lnTo>
                  <a:lnTo>
                    <a:pt x="25400" y="13716"/>
                  </a:lnTo>
                  <a:lnTo>
                    <a:pt x="25400" y="1521587"/>
                  </a:lnTo>
                  <a:lnTo>
                    <a:pt x="12700" y="1521587"/>
                  </a:lnTo>
                  <a:lnTo>
                    <a:pt x="21717" y="1512570"/>
                  </a:lnTo>
                  <a:lnTo>
                    <a:pt x="833628" y="2324481"/>
                  </a:lnTo>
                  <a:lnTo>
                    <a:pt x="824611" y="2333498"/>
                  </a:lnTo>
                  <a:lnTo>
                    <a:pt x="815594" y="2324481"/>
                  </a:lnTo>
                  <a:lnTo>
                    <a:pt x="1627505" y="1512570"/>
                  </a:lnTo>
                  <a:lnTo>
                    <a:pt x="1636522" y="1521587"/>
                  </a:lnTo>
                  <a:lnTo>
                    <a:pt x="1623822" y="1521587"/>
                  </a:lnTo>
                  <a:lnTo>
                    <a:pt x="1623822" y="137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1649256" cy="23261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0"/>
                </a:lnSpc>
              </a:pPr>
              <a:r>
                <a:rPr lang="en-US" sz="2250" spc="21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Step 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079385" y="3838705"/>
            <a:ext cx="11666667" cy="1149948"/>
            <a:chOff x="0" y="0"/>
            <a:chExt cx="15555556" cy="153326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15530196" cy="1507871"/>
            </a:xfrm>
            <a:custGeom>
              <a:avLst/>
              <a:gdLst/>
              <a:ahLst/>
              <a:cxnLst/>
              <a:rect r="r" b="b" t="t" l="l"/>
              <a:pathLst>
                <a:path h="1507871" w="15530196">
                  <a:moveTo>
                    <a:pt x="15530195" y="251333"/>
                  </a:moveTo>
                  <a:lnTo>
                    <a:pt x="15530195" y="1256538"/>
                  </a:lnTo>
                  <a:cubicBezTo>
                    <a:pt x="15530195" y="1395349"/>
                    <a:pt x="15417673" y="1507871"/>
                    <a:pt x="15278861" y="1507871"/>
                  </a:cubicBezTo>
                  <a:lnTo>
                    <a:pt x="0" y="1507871"/>
                  </a:lnTo>
                  <a:lnTo>
                    <a:pt x="0" y="0"/>
                  </a:lnTo>
                  <a:lnTo>
                    <a:pt x="15278863" y="0"/>
                  </a:lnTo>
                  <a:cubicBezTo>
                    <a:pt x="15417674" y="0"/>
                    <a:pt x="15530196" y="112522"/>
                    <a:pt x="15530196" y="251333"/>
                  </a:cubicBezTo>
                  <a:close/>
                </a:path>
              </a:pathLst>
            </a:custGeom>
            <a:solidFill>
              <a:srgbClr val="CBCBCB">
                <a:alpha val="89804"/>
              </a:srgbClr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555596" cy="1533271"/>
            </a:xfrm>
            <a:custGeom>
              <a:avLst/>
              <a:gdLst/>
              <a:ahLst/>
              <a:cxnLst/>
              <a:rect r="r" b="b" t="t" l="l"/>
              <a:pathLst>
                <a:path h="1533271" w="15555596">
                  <a:moveTo>
                    <a:pt x="15555595" y="264033"/>
                  </a:moveTo>
                  <a:lnTo>
                    <a:pt x="15555595" y="1269238"/>
                  </a:lnTo>
                  <a:lnTo>
                    <a:pt x="15542895" y="1269238"/>
                  </a:lnTo>
                  <a:lnTo>
                    <a:pt x="15555595" y="1269238"/>
                  </a:lnTo>
                  <a:cubicBezTo>
                    <a:pt x="15555595" y="1415034"/>
                    <a:pt x="15437358" y="1533271"/>
                    <a:pt x="15291561" y="1533271"/>
                  </a:cubicBezTo>
                  <a:lnTo>
                    <a:pt x="15291561" y="1520571"/>
                  </a:lnTo>
                  <a:lnTo>
                    <a:pt x="15291561" y="1533271"/>
                  </a:lnTo>
                  <a:lnTo>
                    <a:pt x="12700" y="1533271"/>
                  </a:lnTo>
                  <a:lnTo>
                    <a:pt x="12700" y="1520571"/>
                  </a:lnTo>
                  <a:lnTo>
                    <a:pt x="12700" y="1507871"/>
                  </a:lnTo>
                  <a:lnTo>
                    <a:pt x="12700" y="1520571"/>
                  </a:lnTo>
                  <a:lnTo>
                    <a:pt x="0" y="1520571"/>
                  </a:ln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lnTo>
                    <a:pt x="12700" y="12700"/>
                  </a:lnTo>
                  <a:lnTo>
                    <a:pt x="12700" y="0"/>
                  </a:lnTo>
                  <a:lnTo>
                    <a:pt x="15291563" y="0"/>
                  </a:lnTo>
                  <a:lnTo>
                    <a:pt x="15291563" y="12700"/>
                  </a:lnTo>
                  <a:lnTo>
                    <a:pt x="15291563" y="0"/>
                  </a:lnTo>
                  <a:cubicBezTo>
                    <a:pt x="15437358" y="0"/>
                    <a:pt x="15555596" y="118237"/>
                    <a:pt x="15555596" y="264033"/>
                  </a:cubicBezTo>
                  <a:lnTo>
                    <a:pt x="15542896" y="264033"/>
                  </a:lnTo>
                  <a:lnTo>
                    <a:pt x="15555596" y="264033"/>
                  </a:lnTo>
                  <a:moveTo>
                    <a:pt x="15530196" y="264033"/>
                  </a:moveTo>
                  <a:cubicBezTo>
                    <a:pt x="15530196" y="132207"/>
                    <a:pt x="15423389" y="25400"/>
                    <a:pt x="15291563" y="25400"/>
                  </a:cubicBez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520571"/>
                  </a:lnTo>
                  <a:cubicBezTo>
                    <a:pt x="25400" y="1527556"/>
                    <a:pt x="19685" y="1533271"/>
                    <a:pt x="12700" y="1533271"/>
                  </a:cubicBezTo>
                  <a:cubicBezTo>
                    <a:pt x="5715" y="1533271"/>
                    <a:pt x="0" y="1527556"/>
                    <a:pt x="0" y="1520571"/>
                  </a:cubicBezTo>
                  <a:cubicBezTo>
                    <a:pt x="0" y="1513586"/>
                    <a:pt x="5715" y="1507871"/>
                    <a:pt x="12700" y="1507871"/>
                  </a:cubicBezTo>
                  <a:lnTo>
                    <a:pt x="15291563" y="1507871"/>
                  </a:lnTo>
                  <a:cubicBezTo>
                    <a:pt x="15423389" y="1507871"/>
                    <a:pt x="15530196" y="1401064"/>
                    <a:pt x="15530196" y="1269238"/>
                  </a:cubicBezTo>
                  <a:lnTo>
                    <a:pt x="15530196" y="2640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9050"/>
              <a:ext cx="15555556" cy="1514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07194" indent="-135731" lvl="2">
                <a:lnSpc>
                  <a:spcPts val="2430"/>
                </a:lnSpc>
                <a:buFont typeface="Arial"/>
                <a:buChar char="⚬"/>
              </a:pPr>
              <a:r>
                <a:rPr lang="en-US" sz="2250" spc="21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Same</a:t>
              </a:r>
              <a:r>
                <a:rPr lang="en-US" sz="2250" spc="21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, separate models were developed for forecasting Upper  and lower band prices.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61494" y="5403954"/>
            <a:ext cx="1236942" cy="1758896"/>
            <a:chOff x="0" y="0"/>
            <a:chExt cx="1649256" cy="234519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2700" y="12700"/>
              <a:ext cx="1623822" cy="2319782"/>
            </a:xfrm>
            <a:custGeom>
              <a:avLst/>
              <a:gdLst/>
              <a:ahLst/>
              <a:cxnLst/>
              <a:rect r="r" b="b" t="t" l="l"/>
              <a:pathLst>
                <a:path h="2319782" w="1623822">
                  <a:moveTo>
                    <a:pt x="1623822" y="0"/>
                  </a:moveTo>
                  <a:lnTo>
                    <a:pt x="1623822" y="1507871"/>
                  </a:lnTo>
                  <a:lnTo>
                    <a:pt x="811911" y="2319782"/>
                  </a:lnTo>
                  <a:lnTo>
                    <a:pt x="0" y="1507871"/>
                  </a:lnTo>
                  <a:lnTo>
                    <a:pt x="0" y="0"/>
                  </a:lnTo>
                  <a:lnTo>
                    <a:pt x="811911" y="811911"/>
                  </a:lnTo>
                  <a:lnTo>
                    <a:pt x="162382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-1016"/>
              <a:ext cx="1649349" cy="2346198"/>
            </a:xfrm>
            <a:custGeom>
              <a:avLst/>
              <a:gdLst/>
              <a:ahLst/>
              <a:cxnLst/>
              <a:rect r="r" b="b" t="t" l="l"/>
              <a:pathLst>
                <a:path h="2346198" w="1649349">
                  <a:moveTo>
                    <a:pt x="1649222" y="13716"/>
                  </a:moveTo>
                  <a:lnTo>
                    <a:pt x="1649222" y="1521587"/>
                  </a:lnTo>
                  <a:cubicBezTo>
                    <a:pt x="1649222" y="1525016"/>
                    <a:pt x="1647825" y="1528191"/>
                    <a:pt x="1645539" y="1530604"/>
                  </a:cubicBezTo>
                  <a:lnTo>
                    <a:pt x="833628" y="2342515"/>
                  </a:lnTo>
                  <a:cubicBezTo>
                    <a:pt x="831215" y="2344928"/>
                    <a:pt x="828040" y="2346198"/>
                    <a:pt x="824611" y="2346198"/>
                  </a:cubicBezTo>
                  <a:cubicBezTo>
                    <a:pt x="821182" y="2346198"/>
                    <a:pt x="818007" y="2344801"/>
                    <a:pt x="815594" y="2342515"/>
                  </a:cubicBezTo>
                  <a:lnTo>
                    <a:pt x="3683" y="1530604"/>
                  </a:lnTo>
                  <a:cubicBezTo>
                    <a:pt x="1270" y="1528191"/>
                    <a:pt x="0" y="1525016"/>
                    <a:pt x="0" y="1521587"/>
                  </a:cubicBezTo>
                  <a:lnTo>
                    <a:pt x="0" y="13716"/>
                  </a:lnTo>
                  <a:cubicBezTo>
                    <a:pt x="0" y="8636"/>
                    <a:pt x="3048" y="3937"/>
                    <a:pt x="7874" y="2032"/>
                  </a:cubicBezTo>
                  <a:cubicBezTo>
                    <a:pt x="12700" y="127"/>
                    <a:pt x="18034" y="1143"/>
                    <a:pt x="21717" y="4826"/>
                  </a:cubicBezTo>
                  <a:lnTo>
                    <a:pt x="833628" y="816610"/>
                  </a:lnTo>
                  <a:lnTo>
                    <a:pt x="824611" y="825627"/>
                  </a:lnTo>
                  <a:lnTo>
                    <a:pt x="815594" y="816610"/>
                  </a:lnTo>
                  <a:lnTo>
                    <a:pt x="1627632" y="4699"/>
                  </a:lnTo>
                  <a:cubicBezTo>
                    <a:pt x="1631315" y="1016"/>
                    <a:pt x="1636776" y="0"/>
                    <a:pt x="1641475" y="1905"/>
                  </a:cubicBezTo>
                  <a:cubicBezTo>
                    <a:pt x="1646174" y="3810"/>
                    <a:pt x="1649349" y="8509"/>
                    <a:pt x="1649349" y="13589"/>
                  </a:cubicBezTo>
                  <a:moveTo>
                    <a:pt x="1623949" y="13589"/>
                  </a:moveTo>
                  <a:lnTo>
                    <a:pt x="1636649" y="13589"/>
                  </a:lnTo>
                  <a:lnTo>
                    <a:pt x="1645666" y="22606"/>
                  </a:lnTo>
                  <a:lnTo>
                    <a:pt x="833628" y="834644"/>
                  </a:lnTo>
                  <a:cubicBezTo>
                    <a:pt x="831215" y="837057"/>
                    <a:pt x="828040" y="838327"/>
                    <a:pt x="824611" y="838327"/>
                  </a:cubicBezTo>
                  <a:cubicBezTo>
                    <a:pt x="821182" y="838327"/>
                    <a:pt x="818007" y="836930"/>
                    <a:pt x="815594" y="834644"/>
                  </a:cubicBezTo>
                  <a:lnTo>
                    <a:pt x="3683" y="22733"/>
                  </a:lnTo>
                  <a:lnTo>
                    <a:pt x="12700" y="13716"/>
                  </a:lnTo>
                  <a:lnTo>
                    <a:pt x="25400" y="13716"/>
                  </a:lnTo>
                  <a:lnTo>
                    <a:pt x="25400" y="1521587"/>
                  </a:lnTo>
                  <a:lnTo>
                    <a:pt x="12700" y="1521587"/>
                  </a:lnTo>
                  <a:lnTo>
                    <a:pt x="21717" y="1512570"/>
                  </a:lnTo>
                  <a:lnTo>
                    <a:pt x="833628" y="2324481"/>
                  </a:lnTo>
                  <a:lnTo>
                    <a:pt x="824611" y="2333498"/>
                  </a:lnTo>
                  <a:lnTo>
                    <a:pt x="815594" y="2324481"/>
                  </a:lnTo>
                  <a:lnTo>
                    <a:pt x="1627505" y="1512570"/>
                  </a:lnTo>
                  <a:lnTo>
                    <a:pt x="1636522" y="1521587"/>
                  </a:lnTo>
                  <a:lnTo>
                    <a:pt x="1623822" y="1521587"/>
                  </a:lnTo>
                  <a:lnTo>
                    <a:pt x="1623822" y="137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9050"/>
              <a:ext cx="1649256" cy="23261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0"/>
                </a:lnSpc>
              </a:pPr>
              <a:r>
                <a:rPr lang="en-US" sz="2250" spc="21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Step 3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079385" y="5403957"/>
            <a:ext cx="11666667" cy="1149948"/>
            <a:chOff x="0" y="0"/>
            <a:chExt cx="15555556" cy="153326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2700" y="12700"/>
              <a:ext cx="15530196" cy="1507871"/>
            </a:xfrm>
            <a:custGeom>
              <a:avLst/>
              <a:gdLst/>
              <a:ahLst/>
              <a:cxnLst/>
              <a:rect r="r" b="b" t="t" l="l"/>
              <a:pathLst>
                <a:path h="1507871" w="15530196">
                  <a:moveTo>
                    <a:pt x="15530195" y="251333"/>
                  </a:moveTo>
                  <a:lnTo>
                    <a:pt x="15530195" y="1256538"/>
                  </a:lnTo>
                  <a:cubicBezTo>
                    <a:pt x="15530195" y="1395349"/>
                    <a:pt x="15417673" y="1507871"/>
                    <a:pt x="15278861" y="1507871"/>
                  </a:cubicBezTo>
                  <a:lnTo>
                    <a:pt x="0" y="1507871"/>
                  </a:lnTo>
                  <a:lnTo>
                    <a:pt x="0" y="0"/>
                  </a:lnTo>
                  <a:lnTo>
                    <a:pt x="15278863" y="0"/>
                  </a:lnTo>
                  <a:cubicBezTo>
                    <a:pt x="15417674" y="0"/>
                    <a:pt x="15530196" y="112522"/>
                    <a:pt x="15530196" y="251333"/>
                  </a:cubicBezTo>
                  <a:close/>
                </a:path>
              </a:pathLst>
            </a:custGeom>
            <a:solidFill>
              <a:srgbClr val="CBCBCB">
                <a:alpha val="89804"/>
              </a:srgbClr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555596" cy="1533271"/>
            </a:xfrm>
            <a:custGeom>
              <a:avLst/>
              <a:gdLst/>
              <a:ahLst/>
              <a:cxnLst/>
              <a:rect r="r" b="b" t="t" l="l"/>
              <a:pathLst>
                <a:path h="1533271" w="15555596">
                  <a:moveTo>
                    <a:pt x="15555595" y="264033"/>
                  </a:moveTo>
                  <a:lnTo>
                    <a:pt x="15555595" y="1269238"/>
                  </a:lnTo>
                  <a:lnTo>
                    <a:pt x="15542895" y="1269238"/>
                  </a:lnTo>
                  <a:lnTo>
                    <a:pt x="15555595" y="1269238"/>
                  </a:lnTo>
                  <a:cubicBezTo>
                    <a:pt x="15555595" y="1415034"/>
                    <a:pt x="15437358" y="1533271"/>
                    <a:pt x="15291561" y="1533271"/>
                  </a:cubicBezTo>
                  <a:lnTo>
                    <a:pt x="15291561" y="1520571"/>
                  </a:lnTo>
                  <a:lnTo>
                    <a:pt x="15291561" y="1533271"/>
                  </a:lnTo>
                  <a:lnTo>
                    <a:pt x="12700" y="1533271"/>
                  </a:lnTo>
                  <a:lnTo>
                    <a:pt x="12700" y="1520571"/>
                  </a:lnTo>
                  <a:lnTo>
                    <a:pt x="12700" y="1507871"/>
                  </a:lnTo>
                  <a:lnTo>
                    <a:pt x="12700" y="1520571"/>
                  </a:lnTo>
                  <a:lnTo>
                    <a:pt x="0" y="1520571"/>
                  </a:ln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lnTo>
                    <a:pt x="12700" y="12700"/>
                  </a:lnTo>
                  <a:lnTo>
                    <a:pt x="12700" y="0"/>
                  </a:lnTo>
                  <a:lnTo>
                    <a:pt x="15291563" y="0"/>
                  </a:lnTo>
                  <a:lnTo>
                    <a:pt x="15291563" y="12700"/>
                  </a:lnTo>
                  <a:lnTo>
                    <a:pt x="15291563" y="0"/>
                  </a:lnTo>
                  <a:cubicBezTo>
                    <a:pt x="15437358" y="0"/>
                    <a:pt x="15555596" y="118237"/>
                    <a:pt x="15555596" y="264033"/>
                  </a:cubicBezTo>
                  <a:lnTo>
                    <a:pt x="15542896" y="264033"/>
                  </a:lnTo>
                  <a:lnTo>
                    <a:pt x="15555596" y="264033"/>
                  </a:lnTo>
                  <a:moveTo>
                    <a:pt x="15530196" y="264033"/>
                  </a:moveTo>
                  <a:cubicBezTo>
                    <a:pt x="15530196" y="132207"/>
                    <a:pt x="15423389" y="25400"/>
                    <a:pt x="15291563" y="25400"/>
                  </a:cubicBez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520571"/>
                  </a:lnTo>
                  <a:cubicBezTo>
                    <a:pt x="25400" y="1527556"/>
                    <a:pt x="19685" y="1533271"/>
                    <a:pt x="12700" y="1533271"/>
                  </a:cubicBezTo>
                  <a:cubicBezTo>
                    <a:pt x="5715" y="1533271"/>
                    <a:pt x="0" y="1527556"/>
                    <a:pt x="0" y="1520571"/>
                  </a:cubicBezTo>
                  <a:cubicBezTo>
                    <a:pt x="0" y="1513586"/>
                    <a:pt x="5715" y="1507871"/>
                    <a:pt x="12700" y="1507871"/>
                  </a:cubicBezTo>
                  <a:lnTo>
                    <a:pt x="15291563" y="1507871"/>
                  </a:lnTo>
                  <a:cubicBezTo>
                    <a:pt x="15423389" y="1507871"/>
                    <a:pt x="15530196" y="1401064"/>
                    <a:pt x="15530196" y="1269238"/>
                  </a:cubicBezTo>
                  <a:lnTo>
                    <a:pt x="15530196" y="2640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9050"/>
              <a:ext cx="15555556" cy="1514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07194" indent="-135731" lvl="2">
                <a:lnSpc>
                  <a:spcPts val="2430"/>
                </a:lnSpc>
                <a:buFont typeface="Arial"/>
                <a:buChar char="⚬"/>
              </a:pPr>
              <a:r>
                <a:rPr lang="en-US" sz="2250" spc="21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Perform Step 1 and Step 2 twice more: once for GRU and once for the LSTM+GRU hybrid model.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861494" y="6969206"/>
            <a:ext cx="1236942" cy="1758896"/>
            <a:chOff x="0" y="0"/>
            <a:chExt cx="1649256" cy="234519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12700" y="12700"/>
              <a:ext cx="1623822" cy="2319782"/>
            </a:xfrm>
            <a:custGeom>
              <a:avLst/>
              <a:gdLst/>
              <a:ahLst/>
              <a:cxnLst/>
              <a:rect r="r" b="b" t="t" l="l"/>
              <a:pathLst>
                <a:path h="2319782" w="1623822">
                  <a:moveTo>
                    <a:pt x="1623822" y="0"/>
                  </a:moveTo>
                  <a:lnTo>
                    <a:pt x="1623822" y="1507871"/>
                  </a:lnTo>
                  <a:lnTo>
                    <a:pt x="811911" y="2319782"/>
                  </a:lnTo>
                  <a:lnTo>
                    <a:pt x="0" y="1507871"/>
                  </a:lnTo>
                  <a:lnTo>
                    <a:pt x="0" y="0"/>
                  </a:lnTo>
                  <a:lnTo>
                    <a:pt x="811911" y="811911"/>
                  </a:lnTo>
                  <a:lnTo>
                    <a:pt x="162382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-1016"/>
              <a:ext cx="1649349" cy="2346198"/>
            </a:xfrm>
            <a:custGeom>
              <a:avLst/>
              <a:gdLst/>
              <a:ahLst/>
              <a:cxnLst/>
              <a:rect r="r" b="b" t="t" l="l"/>
              <a:pathLst>
                <a:path h="2346198" w="1649349">
                  <a:moveTo>
                    <a:pt x="1649222" y="13716"/>
                  </a:moveTo>
                  <a:lnTo>
                    <a:pt x="1649222" y="1521587"/>
                  </a:lnTo>
                  <a:cubicBezTo>
                    <a:pt x="1649222" y="1525016"/>
                    <a:pt x="1647825" y="1528191"/>
                    <a:pt x="1645539" y="1530604"/>
                  </a:cubicBezTo>
                  <a:lnTo>
                    <a:pt x="833628" y="2342515"/>
                  </a:lnTo>
                  <a:cubicBezTo>
                    <a:pt x="831215" y="2344928"/>
                    <a:pt x="828040" y="2346198"/>
                    <a:pt x="824611" y="2346198"/>
                  </a:cubicBezTo>
                  <a:cubicBezTo>
                    <a:pt x="821182" y="2346198"/>
                    <a:pt x="818007" y="2344801"/>
                    <a:pt x="815594" y="2342515"/>
                  </a:cubicBezTo>
                  <a:lnTo>
                    <a:pt x="3683" y="1530604"/>
                  </a:lnTo>
                  <a:cubicBezTo>
                    <a:pt x="1270" y="1528191"/>
                    <a:pt x="0" y="1525016"/>
                    <a:pt x="0" y="1521587"/>
                  </a:cubicBezTo>
                  <a:lnTo>
                    <a:pt x="0" y="13716"/>
                  </a:lnTo>
                  <a:cubicBezTo>
                    <a:pt x="0" y="8636"/>
                    <a:pt x="3048" y="3937"/>
                    <a:pt x="7874" y="2032"/>
                  </a:cubicBezTo>
                  <a:cubicBezTo>
                    <a:pt x="12700" y="127"/>
                    <a:pt x="18034" y="1143"/>
                    <a:pt x="21717" y="4826"/>
                  </a:cubicBezTo>
                  <a:lnTo>
                    <a:pt x="833628" y="816610"/>
                  </a:lnTo>
                  <a:lnTo>
                    <a:pt x="824611" y="825627"/>
                  </a:lnTo>
                  <a:lnTo>
                    <a:pt x="815594" y="816610"/>
                  </a:lnTo>
                  <a:lnTo>
                    <a:pt x="1627632" y="4699"/>
                  </a:lnTo>
                  <a:cubicBezTo>
                    <a:pt x="1631315" y="1016"/>
                    <a:pt x="1636776" y="0"/>
                    <a:pt x="1641475" y="1905"/>
                  </a:cubicBezTo>
                  <a:cubicBezTo>
                    <a:pt x="1646174" y="3810"/>
                    <a:pt x="1649349" y="8509"/>
                    <a:pt x="1649349" y="13589"/>
                  </a:cubicBezTo>
                  <a:moveTo>
                    <a:pt x="1623949" y="13589"/>
                  </a:moveTo>
                  <a:lnTo>
                    <a:pt x="1636649" y="13589"/>
                  </a:lnTo>
                  <a:lnTo>
                    <a:pt x="1645666" y="22606"/>
                  </a:lnTo>
                  <a:lnTo>
                    <a:pt x="833628" y="834644"/>
                  </a:lnTo>
                  <a:cubicBezTo>
                    <a:pt x="831215" y="837057"/>
                    <a:pt x="828040" y="838327"/>
                    <a:pt x="824611" y="838327"/>
                  </a:cubicBezTo>
                  <a:cubicBezTo>
                    <a:pt x="821182" y="838327"/>
                    <a:pt x="818007" y="836930"/>
                    <a:pt x="815594" y="834644"/>
                  </a:cubicBezTo>
                  <a:lnTo>
                    <a:pt x="3683" y="22733"/>
                  </a:lnTo>
                  <a:lnTo>
                    <a:pt x="12700" y="13716"/>
                  </a:lnTo>
                  <a:lnTo>
                    <a:pt x="25400" y="13716"/>
                  </a:lnTo>
                  <a:lnTo>
                    <a:pt x="25400" y="1521587"/>
                  </a:lnTo>
                  <a:lnTo>
                    <a:pt x="12700" y="1521587"/>
                  </a:lnTo>
                  <a:lnTo>
                    <a:pt x="21717" y="1512570"/>
                  </a:lnTo>
                  <a:lnTo>
                    <a:pt x="833628" y="2324481"/>
                  </a:lnTo>
                  <a:lnTo>
                    <a:pt x="824611" y="2333498"/>
                  </a:lnTo>
                  <a:lnTo>
                    <a:pt x="815594" y="2324481"/>
                  </a:lnTo>
                  <a:lnTo>
                    <a:pt x="1627505" y="1512570"/>
                  </a:lnTo>
                  <a:lnTo>
                    <a:pt x="1636522" y="1521587"/>
                  </a:lnTo>
                  <a:lnTo>
                    <a:pt x="1623822" y="1521587"/>
                  </a:lnTo>
                  <a:lnTo>
                    <a:pt x="1623822" y="137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19050"/>
              <a:ext cx="1649256" cy="23261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0"/>
                </a:lnSpc>
              </a:pPr>
              <a:r>
                <a:rPr lang="en-US" sz="2250" spc="21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Step 4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079385" y="6969208"/>
            <a:ext cx="11666667" cy="1149948"/>
            <a:chOff x="0" y="0"/>
            <a:chExt cx="15555556" cy="153326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12700" y="12700"/>
              <a:ext cx="15530196" cy="1507871"/>
            </a:xfrm>
            <a:custGeom>
              <a:avLst/>
              <a:gdLst/>
              <a:ahLst/>
              <a:cxnLst/>
              <a:rect r="r" b="b" t="t" l="l"/>
              <a:pathLst>
                <a:path h="1507871" w="15530196">
                  <a:moveTo>
                    <a:pt x="15530195" y="251333"/>
                  </a:moveTo>
                  <a:lnTo>
                    <a:pt x="15530195" y="1256538"/>
                  </a:lnTo>
                  <a:cubicBezTo>
                    <a:pt x="15530195" y="1395349"/>
                    <a:pt x="15417673" y="1507871"/>
                    <a:pt x="15278861" y="1507871"/>
                  </a:cubicBezTo>
                  <a:lnTo>
                    <a:pt x="0" y="1507871"/>
                  </a:lnTo>
                  <a:lnTo>
                    <a:pt x="0" y="0"/>
                  </a:lnTo>
                  <a:lnTo>
                    <a:pt x="15278863" y="0"/>
                  </a:lnTo>
                  <a:cubicBezTo>
                    <a:pt x="15417674" y="0"/>
                    <a:pt x="15530196" y="112522"/>
                    <a:pt x="15530196" y="251333"/>
                  </a:cubicBezTo>
                  <a:close/>
                </a:path>
              </a:pathLst>
            </a:custGeom>
            <a:solidFill>
              <a:srgbClr val="CBCBCB">
                <a:alpha val="89804"/>
              </a:srgbClr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555596" cy="1533271"/>
            </a:xfrm>
            <a:custGeom>
              <a:avLst/>
              <a:gdLst/>
              <a:ahLst/>
              <a:cxnLst/>
              <a:rect r="r" b="b" t="t" l="l"/>
              <a:pathLst>
                <a:path h="1533271" w="15555596">
                  <a:moveTo>
                    <a:pt x="15555595" y="264033"/>
                  </a:moveTo>
                  <a:lnTo>
                    <a:pt x="15555595" y="1269238"/>
                  </a:lnTo>
                  <a:lnTo>
                    <a:pt x="15542895" y="1269238"/>
                  </a:lnTo>
                  <a:lnTo>
                    <a:pt x="15555595" y="1269238"/>
                  </a:lnTo>
                  <a:cubicBezTo>
                    <a:pt x="15555595" y="1415034"/>
                    <a:pt x="15437358" y="1533271"/>
                    <a:pt x="15291561" y="1533271"/>
                  </a:cubicBezTo>
                  <a:lnTo>
                    <a:pt x="15291561" y="1520571"/>
                  </a:lnTo>
                  <a:lnTo>
                    <a:pt x="15291561" y="1533271"/>
                  </a:lnTo>
                  <a:lnTo>
                    <a:pt x="12700" y="1533271"/>
                  </a:lnTo>
                  <a:lnTo>
                    <a:pt x="12700" y="1520571"/>
                  </a:lnTo>
                  <a:lnTo>
                    <a:pt x="12700" y="1507871"/>
                  </a:lnTo>
                  <a:lnTo>
                    <a:pt x="12700" y="1520571"/>
                  </a:lnTo>
                  <a:lnTo>
                    <a:pt x="0" y="1520571"/>
                  </a:ln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lnTo>
                    <a:pt x="12700" y="12700"/>
                  </a:lnTo>
                  <a:lnTo>
                    <a:pt x="12700" y="0"/>
                  </a:lnTo>
                  <a:lnTo>
                    <a:pt x="15291563" y="0"/>
                  </a:lnTo>
                  <a:lnTo>
                    <a:pt x="15291563" y="12700"/>
                  </a:lnTo>
                  <a:lnTo>
                    <a:pt x="15291563" y="0"/>
                  </a:lnTo>
                  <a:cubicBezTo>
                    <a:pt x="15437358" y="0"/>
                    <a:pt x="15555596" y="118237"/>
                    <a:pt x="15555596" y="264033"/>
                  </a:cubicBezTo>
                  <a:lnTo>
                    <a:pt x="15542896" y="264033"/>
                  </a:lnTo>
                  <a:lnTo>
                    <a:pt x="15555596" y="264033"/>
                  </a:lnTo>
                  <a:moveTo>
                    <a:pt x="15530196" y="264033"/>
                  </a:moveTo>
                  <a:cubicBezTo>
                    <a:pt x="15530196" y="132207"/>
                    <a:pt x="15423389" y="25400"/>
                    <a:pt x="15291563" y="25400"/>
                  </a:cubicBez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520571"/>
                  </a:lnTo>
                  <a:cubicBezTo>
                    <a:pt x="25400" y="1527556"/>
                    <a:pt x="19685" y="1533271"/>
                    <a:pt x="12700" y="1533271"/>
                  </a:cubicBezTo>
                  <a:cubicBezTo>
                    <a:pt x="5715" y="1533271"/>
                    <a:pt x="0" y="1527556"/>
                    <a:pt x="0" y="1520571"/>
                  </a:cubicBezTo>
                  <a:cubicBezTo>
                    <a:pt x="0" y="1513586"/>
                    <a:pt x="5715" y="1507871"/>
                    <a:pt x="12700" y="1507871"/>
                  </a:cubicBezTo>
                  <a:lnTo>
                    <a:pt x="15291563" y="1507871"/>
                  </a:lnTo>
                  <a:cubicBezTo>
                    <a:pt x="15423389" y="1507871"/>
                    <a:pt x="15530196" y="1401064"/>
                    <a:pt x="15530196" y="1269238"/>
                  </a:cubicBezTo>
                  <a:lnTo>
                    <a:pt x="15530196" y="2640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19050"/>
              <a:ext cx="15555556" cy="1514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07194" indent="-135731" lvl="2">
                <a:lnSpc>
                  <a:spcPts val="2430"/>
                </a:lnSpc>
                <a:buFont typeface="Arial"/>
                <a:buChar char="⚬"/>
              </a:pPr>
              <a:r>
                <a:rPr lang="en-US" sz="2250" spc="21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By implementing these steps, the first set of forecasted Close prices was generated. 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2861494" y="8534457"/>
            <a:ext cx="1236942" cy="1758896"/>
            <a:chOff x="0" y="0"/>
            <a:chExt cx="1649256" cy="234519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12700" y="12700"/>
              <a:ext cx="1623822" cy="2319782"/>
            </a:xfrm>
            <a:custGeom>
              <a:avLst/>
              <a:gdLst/>
              <a:ahLst/>
              <a:cxnLst/>
              <a:rect r="r" b="b" t="t" l="l"/>
              <a:pathLst>
                <a:path h="2319782" w="1623822">
                  <a:moveTo>
                    <a:pt x="1623822" y="0"/>
                  </a:moveTo>
                  <a:lnTo>
                    <a:pt x="1623822" y="1507871"/>
                  </a:lnTo>
                  <a:lnTo>
                    <a:pt x="811911" y="2319782"/>
                  </a:lnTo>
                  <a:lnTo>
                    <a:pt x="0" y="1507871"/>
                  </a:lnTo>
                  <a:lnTo>
                    <a:pt x="0" y="0"/>
                  </a:lnTo>
                  <a:lnTo>
                    <a:pt x="811911" y="811911"/>
                  </a:lnTo>
                  <a:lnTo>
                    <a:pt x="162382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-1016"/>
              <a:ext cx="1649349" cy="2346198"/>
            </a:xfrm>
            <a:custGeom>
              <a:avLst/>
              <a:gdLst/>
              <a:ahLst/>
              <a:cxnLst/>
              <a:rect r="r" b="b" t="t" l="l"/>
              <a:pathLst>
                <a:path h="2346198" w="1649349">
                  <a:moveTo>
                    <a:pt x="1649222" y="13716"/>
                  </a:moveTo>
                  <a:lnTo>
                    <a:pt x="1649222" y="1521587"/>
                  </a:lnTo>
                  <a:cubicBezTo>
                    <a:pt x="1649222" y="1525016"/>
                    <a:pt x="1647825" y="1528191"/>
                    <a:pt x="1645539" y="1530604"/>
                  </a:cubicBezTo>
                  <a:lnTo>
                    <a:pt x="833628" y="2342515"/>
                  </a:lnTo>
                  <a:cubicBezTo>
                    <a:pt x="831215" y="2344928"/>
                    <a:pt x="828040" y="2346198"/>
                    <a:pt x="824611" y="2346198"/>
                  </a:cubicBezTo>
                  <a:cubicBezTo>
                    <a:pt x="821182" y="2346198"/>
                    <a:pt x="818007" y="2344801"/>
                    <a:pt x="815594" y="2342515"/>
                  </a:cubicBezTo>
                  <a:lnTo>
                    <a:pt x="3683" y="1530604"/>
                  </a:lnTo>
                  <a:cubicBezTo>
                    <a:pt x="1270" y="1528191"/>
                    <a:pt x="0" y="1525016"/>
                    <a:pt x="0" y="1521587"/>
                  </a:cubicBezTo>
                  <a:lnTo>
                    <a:pt x="0" y="13716"/>
                  </a:lnTo>
                  <a:cubicBezTo>
                    <a:pt x="0" y="8636"/>
                    <a:pt x="3048" y="3937"/>
                    <a:pt x="7874" y="2032"/>
                  </a:cubicBezTo>
                  <a:cubicBezTo>
                    <a:pt x="12700" y="127"/>
                    <a:pt x="18034" y="1143"/>
                    <a:pt x="21717" y="4826"/>
                  </a:cubicBezTo>
                  <a:lnTo>
                    <a:pt x="833628" y="816610"/>
                  </a:lnTo>
                  <a:lnTo>
                    <a:pt x="824611" y="825627"/>
                  </a:lnTo>
                  <a:lnTo>
                    <a:pt x="815594" y="816610"/>
                  </a:lnTo>
                  <a:lnTo>
                    <a:pt x="1627632" y="4699"/>
                  </a:lnTo>
                  <a:cubicBezTo>
                    <a:pt x="1631315" y="1016"/>
                    <a:pt x="1636776" y="0"/>
                    <a:pt x="1641475" y="1905"/>
                  </a:cubicBezTo>
                  <a:cubicBezTo>
                    <a:pt x="1646174" y="3810"/>
                    <a:pt x="1649349" y="8509"/>
                    <a:pt x="1649349" y="13589"/>
                  </a:cubicBezTo>
                  <a:moveTo>
                    <a:pt x="1623949" y="13589"/>
                  </a:moveTo>
                  <a:lnTo>
                    <a:pt x="1636649" y="13589"/>
                  </a:lnTo>
                  <a:lnTo>
                    <a:pt x="1645666" y="22606"/>
                  </a:lnTo>
                  <a:lnTo>
                    <a:pt x="833628" y="834644"/>
                  </a:lnTo>
                  <a:cubicBezTo>
                    <a:pt x="831215" y="837057"/>
                    <a:pt x="828040" y="838327"/>
                    <a:pt x="824611" y="838327"/>
                  </a:cubicBezTo>
                  <a:cubicBezTo>
                    <a:pt x="821182" y="838327"/>
                    <a:pt x="818007" y="836930"/>
                    <a:pt x="815594" y="834644"/>
                  </a:cubicBezTo>
                  <a:lnTo>
                    <a:pt x="3683" y="22733"/>
                  </a:lnTo>
                  <a:lnTo>
                    <a:pt x="12700" y="13716"/>
                  </a:lnTo>
                  <a:lnTo>
                    <a:pt x="25400" y="13716"/>
                  </a:lnTo>
                  <a:lnTo>
                    <a:pt x="25400" y="1521587"/>
                  </a:lnTo>
                  <a:lnTo>
                    <a:pt x="12700" y="1521587"/>
                  </a:lnTo>
                  <a:lnTo>
                    <a:pt x="21717" y="1512570"/>
                  </a:lnTo>
                  <a:lnTo>
                    <a:pt x="833628" y="2324481"/>
                  </a:lnTo>
                  <a:lnTo>
                    <a:pt x="824611" y="2333498"/>
                  </a:lnTo>
                  <a:lnTo>
                    <a:pt x="815594" y="2324481"/>
                  </a:lnTo>
                  <a:lnTo>
                    <a:pt x="1627505" y="1512570"/>
                  </a:lnTo>
                  <a:lnTo>
                    <a:pt x="1636522" y="1521587"/>
                  </a:lnTo>
                  <a:lnTo>
                    <a:pt x="1623822" y="1521587"/>
                  </a:lnTo>
                  <a:lnTo>
                    <a:pt x="1623822" y="137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9050"/>
              <a:ext cx="1649256" cy="23261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0"/>
                </a:lnSpc>
              </a:pPr>
              <a:r>
                <a:rPr lang="en-US" sz="2250" spc="21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Step 5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4079385" y="8534458"/>
            <a:ext cx="11666667" cy="1149950"/>
            <a:chOff x="0" y="0"/>
            <a:chExt cx="15555556" cy="153326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12700" y="12700"/>
              <a:ext cx="15530196" cy="1507871"/>
            </a:xfrm>
            <a:custGeom>
              <a:avLst/>
              <a:gdLst/>
              <a:ahLst/>
              <a:cxnLst/>
              <a:rect r="r" b="b" t="t" l="l"/>
              <a:pathLst>
                <a:path h="1507871" w="15530196">
                  <a:moveTo>
                    <a:pt x="15530195" y="251333"/>
                  </a:moveTo>
                  <a:lnTo>
                    <a:pt x="15530195" y="1256538"/>
                  </a:lnTo>
                  <a:cubicBezTo>
                    <a:pt x="15530195" y="1395349"/>
                    <a:pt x="15417673" y="1507871"/>
                    <a:pt x="15278861" y="1507871"/>
                  </a:cubicBezTo>
                  <a:lnTo>
                    <a:pt x="0" y="1507871"/>
                  </a:lnTo>
                  <a:lnTo>
                    <a:pt x="0" y="0"/>
                  </a:lnTo>
                  <a:lnTo>
                    <a:pt x="15278863" y="0"/>
                  </a:lnTo>
                  <a:cubicBezTo>
                    <a:pt x="15417674" y="0"/>
                    <a:pt x="15530196" y="112522"/>
                    <a:pt x="15530196" y="251333"/>
                  </a:cubicBezTo>
                  <a:close/>
                </a:path>
              </a:pathLst>
            </a:custGeom>
            <a:solidFill>
              <a:srgbClr val="CBCBCB">
                <a:alpha val="89804"/>
              </a:srgbClr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5555596" cy="1533271"/>
            </a:xfrm>
            <a:custGeom>
              <a:avLst/>
              <a:gdLst/>
              <a:ahLst/>
              <a:cxnLst/>
              <a:rect r="r" b="b" t="t" l="l"/>
              <a:pathLst>
                <a:path h="1533271" w="15555596">
                  <a:moveTo>
                    <a:pt x="15555595" y="264033"/>
                  </a:moveTo>
                  <a:lnTo>
                    <a:pt x="15555595" y="1269238"/>
                  </a:lnTo>
                  <a:lnTo>
                    <a:pt x="15542895" y="1269238"/>
                  </a:lnTo>
                  <a:lnTo>
                    <a:pt x="15555595" y="1269238"/>
                  </a:lnTo>
                  <a:cubicBezTo>
                    <a:pt x="15555595" y="1415034"/>
                    <a:pt x="15437358" y="1533271"/>
                    <a:pt x="15291561" y="1533271"/>
                  </a:cubicBezTo>
                  <a:lnTo>
                    <a:pt x="15291561" y="1520571"/>
                  </a:lnTo>
                  <a:lnTo>
                    <a:pt x="15291561" y="1533271"/>
                  </a:lnTo>
                  <a:lnTo>
                    <a:pt x="12700" y="1533271"/>
                  </a:lnTo>
                  <a:lnTo>
                    <a:pt x="12700" y="1520571"/>
                  </a:lnTo>
                  <a:lnTo>
                    <a:pt x="12700" y="1507871"/>
                  </a:lnTo>
                  <a:lnTo>
                    <a:pt x="12700" y="1520571"/>
                  </a:lnTo>
                  <a:lnTo>
                    <a:pt x="0" y="1520571"/>
                  </a:ln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lnTo>
                    <a:pt x="12700" y="12700"/>
                  </a:lnTo>
                  <a:lnTo>
                    <a:pt x="12700" y="0"/>
                  </a:lnTo>
                  <a:lnTo>
                    <a:pt x="15291563" y="0"/>
                  </a:lnTo>
                  <a:lnTo>
                    <a:pt x="15291563" y="12700"/>
                  </a:lnTo>
                  <a:lnTo>
                    <a:pt x="15291563" y="0"/>
                  </a:lnTo>
                  <a:cubicBezTo>
                    <a:pt x="15437358" y="0"/>
                    <a:pt x="15555596" y="118237"/>
                    <a:pt x="15555596" y="264033"/>
                  </a:cubicBezTo>
                  <a:lnTo>
                    <a:pt x="15542896" y="264033"/>
                  </a:lnTo>
                  <a:lnTo>
                    <a:pt x="15555596" y="264033"/>
                  </a:lnTo>
                  <a:moveTo>
                    <a:pt x="15530196" y="264033"/>
                  </a:moveTo>
                  <a:cubicBezTo>
                    <a:pt x="15530196" y="132207"/>
                    <a:pt x="15423389" y="25400"/>
                    <a:pt x="15291563" y="25400"/>
                  </a:cubicBez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520571"/>
                  </a:lnTo>
                  <a:cubicBezTo>
                    <a:pt x="25400" y="1527556"/>
                    <a:pt x="19685" y="1533271"/>
                    <a:pt x="12700" y="1533271"/>
                  </a:cubicBezTo>
                  <a:cubicBezTo>
                    <a:pt x="5715" y="1533271"/>
                    <a:pt x="0" y="1527556"/>
                    <a:pt x="0" y="1520571"/>
                  </a:cubicBezTo>
                  <a:cubicBezTo>
                    <a:pt x="0" y="1513586"/>
                    <a:pt x="5715" y="1507871"/>
                    <a:pt x="12700" y="1507871"/>
                  </a:cubicBezTo>
                  <a:lnTo>
                    <a:pt x="15291563" y="1507871"/>
                  </a:lnTo>
                  <a:cubicBezTo>
                    <a:pt x="15423389" y="1507871"/>
                    <a:pt x="15530196" y="1401064"/>
                    <a:pt x="15530196" y="1269238"/>
                  </a:cubicBezTo>
                  <a:lnTo>
                    <a:pt x="15530196" y="2640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19050"/>
              <a:ext cx="15555556" cy="1514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07194" indent="-135731" lvl="2">
                <a:lnSpc>
                  <a:spcPts val="2430"/>
                </a:lnSpc>
                <a:buFont typeface="Arial"/>
                <a:buChar char="⚬"/>
              </a:pPr>
              <a:r>
                <a:rPr lang="en-US" sz="2250" spc="21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To extend the forecast for the subsequent 2-time steps, a function was constructed, iterating through the steps to derive the Close prices for the next 10 min.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-4762"/>
            <a:ext cx="18297525" cy="910590"/>
            <a:chOff x="0" y="0"/>
            <a:chExt cx="24396700" cy="1214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1214120"/>
            </a:xfrm>
            <a:custGeom>
              <a:avLst/>
              <a:gdLst/>
              <a:ahLst/>
              <a:cxnLst/>
              <a:rect r="r" b="b" t="t" l="l"/>
              <a:pathLst>
                <a:path h="1214120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1214120"/>
                  </a:lnTo>
                  <a:lnTo>
                    <a:pt x="0" y="1214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3757" r="0" b="-375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60960"/>
              <a:ext cx="24152860" cy="109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b="true" sz="5400" spc="5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Result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35539" y="1422995"/>
            <a:ext cx="14416922" cy="5812780"/>
          </a:xfrm>
          <a:custGeom>
            <a:avLst/>
            <a:gdLst/>
            <a:ahLst/>
            <a:cxnLst/>
            <a:rect r="r" b="b" t="t" l="l"/>
            <a:pathLst>
              <a:path h="5812780" w="14416922">
                <a:moveTo>
                  <a:pt x="0" y="0"/>
                </a:moveTo>
                <a:lnTo>
                  <a:pt x="14416922" y="0"/>
                </a:lnTo>
                <a:lnTo>
                  <a:pt x="14416922" y="5812781"/>
                </a:lnTo>
                <a:lnTo>
                  <a:pt x="0" y="5812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06124" y="7694191"/>
            <a:ext cx="2829454" cy="2592809"/>
          </a:xfrm>
          <a:custGeom>
            <a:avLst/>
            <a:gdLst/>
            <a:ahLst/>
            <a:cxnLst/>
            <a:rect r="r" b="b" t="t" l="l"/>
            <a:pathLst>
              <a:path h="2592809" w="2829454">
                <a:moveTo>
                  <a:pt x="0" y="0"/>
                </a:moveTo>
                <a:lnTo>
                  <a:pt x="2829454" y="0"/>
                </a:lnTo>
                <a:lnTo>
                  <a:pt x="2829454" y="2592809"/>
                </a:lnTo>
                <a:lnTo>
                  <a:pt x="0" y="2592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12231" y="7606309"/>
            <a:ext cx="2702314" cy="2448856"/>
          </a:xfrm>
          <a:custGeom>
            <a:avLst/>
            <a:gdLst/>
            <a:ahLst/>
            <a:cxnLst/>
            <a:rect r="r" b="b" t="t" l="l"/>
            <a:pathLst>
              <a:path h="2448856" w="2702314">
                <a:moveTo>
                  <a:pt x="0" y="0"/>
                </a:moveTo>
                <a:lnTo>
                  <a:pt x="2702314" y="0"/>
                </a:lnTo>
                <a:lnTo>
                  <a:pt x="2702314" y="2448856"/>
                </a:lnTo>
                <a:lnTo>
                  <a:pt x="0" y="24488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0486" y="7904882"/>
            <a:ext cx="3210105" cy="195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02"/>
              </a:lnSpc>
            </a:pPr>
            <a:r>
              <a:rPr lang="en-US" sz="1143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60%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14120" y="7904882"/>
            <a:ext cx="3171940" cy="195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02"/>
              </a:lnSpc>
            </a:pPr>
            <a:r>
              <a:rPr lang="en-US" sz="1143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40%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4011966"/>
            <a:ext cx="18297525" cy="2282190"/>
            <a:chOff x="0" y="0"/>
            <a:chExt cx="24396700" cy="3042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3042920"/>
            </a:xfrm>
            <a:custGeom>
              <a:avLst/>
              <a:gdLst/>
              <a:ahLst/>
              <a:cxnLst/>
              <a:rect r="r" b="b" t="t" l="l"/>
              <a:pathLst>
                <a:path h="3042920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3042920"/>
                  </a:lnTo>
                  <a:lnTo>
                    <a:pt x="0" y="304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47217" r="0" b="-4721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60960"/>
              <a:ext cx="24152860" cy="292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80"/>
                </a:lnSpc>
              </a:pPr>
              <a:r>
                <a:rPr lang="en-US" b="true" sz="14400" spc="134">
                  <a:solidFill>
                    <a:srgbClr val="E7E6E6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Conclusion: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727" y="-4762"/>
            <a:ext cx="18297525" cy="910590"/>
            <a:chOff x="0" y="0"/>
            <a:chExt cx="24396700" cy="1214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1214120"/>
            </a:xfrm>
            <a:custGeom>
              <a:avLst/>
              <a:gdLst/>
              <a:ahLst/>
              <a:cxnLst/>
              <a:rect r="r" b="b" t="t" l="l"/>
              <a:pathLst>
                <a:path h="1214120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1214120"/>
                  </a:lnTo>
                  <a:lnTo>
                    <a:pt x="0" y="1214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3757" r="0" b="-375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60960"/>
              <a:ext cx="24152860" cy="109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b="true" sz="5400" spc="5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Conclusion: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386329"/>
            <a:ext cx="16230600" cy="630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3402" indent="-316701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rPr>
              <a:t>Three models (GRU, LSTM, Hybrid GRU + LSTM) were proposed and tested to forecast 5-minute interval Nifty-50 index price fluctuations. The models achieved an average accuracy of 60%, correctly predicting market movements 6 out of 10 times.</a:t>
            </a:r>
          </a:p>
          <a:p>
            <a:pPr algn="l">
              <a:lnSpc>
                <a:spcPts val="4199"/>
              </a:lnSpc>
            </a:pPr>
          </a:p>
          <a:p>
            <a:pPr algn="l" marL="633402" indent="-316701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rPr>
              <a:t>The model includes a “Hold” signal, which makes up 20% of all signals, allowing for reduced risk exposure. This helps avoid unnecessary trades during volatile market conditions, preserving capital and minimizing potential losses.</a:t>
            </a:r>
          </a:p>
          <a:p>
            <a:pPr algn="l">
              <a:lnSpc>
                <a:spcPts val="4199"/>
              </a:lnSpc>
            </a:pPr>
          </a:p>
          <a:p>
            <a:pPr algn="l" marL="633402" indent="-316701" lvl="1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rPr>
              <a:t>The system's conservative approach prevents trades when market signals are unclear, providing a buffer against making poor decisions.</a:t>
            </a:r>
          </a:p>
          <a:p>
            <a:pPr algn="l"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Graphs on a display with reflection of office"/>
          <p:cNvSpPr/>
          <p:nvPr/>
        </p:nvSpPr>
        <p:spPr>
          <a:xfrm flipH="false" flipV="false" rot="0">
            <a:off x="0" y="15"/>
            <a:ext cx="18287998" cy="10286985"/>
          </a:xfrm>
          <a:custGeom>
            <a:avLst/>
            <a:gdLst/>
            <a:ahLst/>
            <a:cxnLst/>
            <a:rect r="r" b="b" t="t" l="l"/>
            <a:pathLst>
              <a:path h="10286985" w="18287998">
                <a:moveTo>
                  <a:pt x="0" y="0"/>
                </a:moveTo>
                <a:lnTo>
                  <a:pt x="18287998" y="0"/>
                </a:lnTo>
                <a:lnTo>
                  <a:pt x="18287998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88" r="-148" b="-7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2573" y="2137929"/>
            <a:ext cx="15782925" cy="1873927"/>
          </a:xfrm>
          <a:custGeom>
            <a:avLst/>
            <a:gdLst/>
            <a:ahLst/>
            <a:cxnLst/>
            <a:rect r="r" b="b" t="t" l="l"/>
            <a:pathLst>
              <a:path h="1873927" w="15782925">
                <a:moveTo>
                  <a:pt x="0" y="0"/>
                </a:moveTo>
                <a:lnTo>
                  <a:pt x="15782925" y="0"/>
                </a:lnTo>
                <a:lnTo>
                  <a:pt x="15782925" y="1873927"/>
                </a:lnTo>
                <a:lnTo>
                  <a:pt x="0" y="1873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06555" y="2558216"/>
            <a:ext cx="1034946" cy="1034946"/>
            <a:chOff x="0" y="0"/>
            <a:chExt cx="1379928" cy="1379928"/>
          </a:xfrm>
        </p:grpSpPr>
        <p:sp>
          <p:nvSpPr>
            <p:cNvPr name="Freeform 5" id="5" descr="Upward trend"/>
            <p:cNvSpPr/>
            <p:nvPr/>
          </p:nvSpPr>
          <p:spPr>
            <a:xfrm flipH="false" flipV="false" rot="0">
              <a:off x="6350" y="6350"/>
              <a:ext cx="1367282" cy="1367282"/>
            </a:xfrm>
            <a:custGeom>
              <a:avLst/>
              <a:gdLst/>
              <a:ahLst/>
              <a:cxnLst/>
              <a:rect r="r" b="b" t="t" l="l"/>
              <a:pathLst>
                <a:path h="1367282" w="1367282">
                  <a:moveTo>
                    <a:pt x="0" y="0"/>
                  </a:moveTo>
                  <a:lnTo>
                    <a:pt x="1367282" y="0"/>
                  </a:lnTo>
                  <a:lnTo>
                    <a:pt x="1367282" y="1367282"/>
                  </a:lnTo>
                  <a:lnTo>
                    <a:pt x="0" y="1367282"/>
                  </a:lnTo>
                  <a:close/>
                </a:path>
              </a:pathLst>
            </a:custGeom>
            <a:blipFill>
              <a:blip r:embed="rId5"/>
              <a:stretch>
                <a:fillRect l="-464" t="-464" r="-460" b="-46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527502" y="2270270"/>
            <a:ext cx="13366450" cy="161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Volatility analysis is crucial for risk assessment, aiding traders in sizing positions and managing risk.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42573" y="4469230"/>
            <a:ext cx="15782925" cy="1873928"/>
          </a:xfrm>
          <a:custGeom>
            <a:avLst/>
            <a:gdLst/>
            <a:ahLst/>
            <a:cxnLst/>
            <a:rect r="r" b="b" t="t" l="l"/>
            <a:pathLst>
              <a:path h="1873928" w="15782925">
                <a:moveTo>
                  <a:pt x="0" y="0"/>
                </a:moveTo>
                <a:lnTo>
                  <a:pt x="15782925" y="0"/>
                </a:lnTo>
                <a:lnTo>
                  <a:pt x="15782925" y="1873928"/>
                </a:lnTo>
                <a:lnTo>
                  <a:pt x="0" y="1873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806555" y="4888720"/>
            <a:ext cx="1034946" cy="1034946"/>
            <a:chOff x="0" y="0"/>
            <a:chExt cx="1379928" cy="1379928"/>
          </a:xfrm>
        </p:grpSpPr>
        <p:sp>
          <p:nvSpPr>
            <p:cNvPr name="Freeform 9" id="9" descr="Research"/>
            <p:cNvSpPr/>
            <p:nvPr/>
          </p:nvSpPr>
          <p:spPr>
            <a:xfrm flipH="false" flipV="false" rot="0">
              <a:off x="6350" y="6350"/>
              <a:ext cx="1367282" cy="1367282"/>
            </a:xfrm>
            <a:custGeom>
              <a:avLst/>
              <a:gdLst/>
              <a:ahLst/>
              <a:cxnLst/>
              <a:rect r="r" b="b" t="t" l="l"/>
              <a:pathLst>
                <a:path h="1367282" w="1367282">
                  <a:moveTo>
                    <a:pt x="0" y="0"/>
                  </a:moveTo>
                  <a:lnTo>
                    <a:pt x="1367282" y="0"/>
                  </a:lnTo>
                  <a:lnTo>
                    <a:pt x="1367282" y="1367282"/>
                  </a:lnTo>
                  <a:lnTo>
                    <a:pt x="0" y="1367282"/>
                  </a:lnTo>
                  <a:close/>
                </a:path>
              </a:pathLst>
            </a:custGeom>
            <a:blipFill>
              <a:blip r:embed="rId6"/>
              <a:stretch>
                <a:fillRect l="-464" t="-464" r="-460" b="-46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527502" y="4600774"/>
            <a:ext cx="13366450" cy="161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More Technical indicators can be added &amp; model can capture complex patterns and relationships in the data for better predictions.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42573" y="6799734"/>
            <a:ext cx="15782925" cy="1873928"/>
          </a:xfrm>
          <a:custGeom>
            <a:avLst/>
            <a:gdLst/>
            <a:ahLst/>
            <a:cxnLst/>
            <a:rect r="r" b="b" t="t" l="l"/>
            <a:pathLst>
              <a:path h="1873928" w="15782925">
                <a:moveTo>
                  <a:pt x="0" y="0"/>
                </a:moveTo>
                <a:lnTo>
                  <a:pt x="15782925" y="0"/>
                </a:lnTo>
                <a:lnTo>
                  <a:pt x="15782925" y="1873928"/>
                </a:lnTo>
                <a:lnTo>
                  <a:pt x="0" y="1873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806555" y="7219226"/>
            <a:ext cx="1034946" cy="1034946"/>
            <a:chOff x="0" y="0"/>
            <a:chExt cx="1379928" cy="1379928"/>
          </a:xfrm>
        </p:grpSpPr>
        <p:sp>
          <p:nvSpPr>
            <p:cNvPr name="Freeform 13" id="13" descr="Anchor with solid fill"/>
            <p:cNvSpPr/>
            <p:nvPr/>
          </p:nvSpPr>
          <p:spPr>
            <a:xfrm flipH="false" flipV="false" rot="0">
              <a:off x="6350" y="6350"/>
              <a:ext cx="1367282" cy="1367282"/>
            </a:xfrm>
            <a:custGeom>
              <a:avLst/>
              <a:gdLst/>
              <a:ahLst/>
              <a:cxnLst/>
              <a:rect r="r" b="b" t="t" l="l"/>
              <a:pathLst>
                <a:path h="1367282" w="1367282">
                  <a:moveTo>
                    <a:pt x="0" y="0"/>
                  </a:moveTo>
                  <a:lnTo>
                    <a:pt x="1367282" y="0"/>
                  </a:lnTo>
                  <a:lnTo>
                    <a:pt x="1367282" y="1367282"/>
                  </a:lnTo>
                  <a:lnTo>
                    <a:pt x="0" y="1367282"/>
                  </a:lnTo>
                  <a:close/>
                </a:path>
              </a:pathLst>
            </a:custGeom>
            <a:blipFill>
              <a:blip r:embed="rId7"/>
              <a:stretch>
                <a:fillRect l="-464" t="-464" r="-460" b="-46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527502" y="7193773"/>
            <a:ext cx="1336645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Integration of some other Deep Learning methods alongside LSTM-GRU for real-time, accurate buy/sell signals in Nifty-50 option trading.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-4763"/>
            <a:ext cx="18288000" cy="910116"/>
            <a:chOff x="0" y="0"/>
            <a:chExt cx="24384000" cy="121348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384000" cy="1213488"/>
            </a:xfrm>
            <a:custGeom>
              <a:avLst/>
              <a:gdLst/>
              <a:ahLst/>
              <a:cxnLst/>
              <a:rect r="r" b="b" t="t" l="l"/>
              <a:pathLst>
                <a:path h="121348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13488"/>
                  </a:lnTo>
                  <a:lnTo>
                    <a:pt x="0" y="1213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3757" r="0" b="-3757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21857" y="60928"/>
              <a:ext cx="24140287" cy="1091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76"/>
                </a:lnSpc>
              </a:pPr>
              <a:r>
                <a:rPr lang="en-US" b="true" sz="5397" spc="5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FUTURE SCOPE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727" y="-4762"/>
            <a:ext cx="18297525" cy="910590"/>
            <a:chOff x="0" y="0"/>
            <a:chExt cx="24396700" cy="1214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1214120"/>
            </a:xfrm>
            <a:custGeom>
              <a:avLst/>
              <a:gdLst/>
              <a:ahLst/>
              <a:cxnLst/>
              <a:rect r="r" b="b" t="t" l="l"/>
              <a:pathLst>
                <a:path h="1214120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1214120"/>
                  </a:lnTo>
                  <a:lnTo>
                    <a:pt x="0" y="1214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3757" r="0" b="-375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60960"/>
              <a:ext cx="24152860" cy="109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b="true" sz="5400" spc="5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References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2323" y="1047750"/>
            <a:ext cx="17625923" cy="901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b="true" sz="2200" spc="2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[1] (Islam, &amp; Hossain, 2021). Foreign exchange currency rate prediction using a GRU-LSTM hybrid network. Soft Computing Letters, 3, 100009. https://doi.org/10.1016/j.socl.2020.100009 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b="true" sz="2200" spc="2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b="true" sz="2200" spc="19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[2] (Mehtab et al, 2021). Stock price prediction using machine learning and LSTM-Based deep learning models. In Communications in computer and information science (pp. 88–106). https://doi.org/10.1007/978-981-16-0419-5_8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b="true" sz="2200" spc="2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[3] (Jafar et al, 2023). Forecasting of NIFTY 50 Index Price by Using Backward Elimination with an LSTM Model. Journal of Risk and Financial Management, 16(10), 423. https://doi.org/10.3390/jrfm16100423 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b="true" sz="2200" spc="2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[4] (Chauhan et al, 2023). Stock price forecasting using PSO hypertuned neural nets and ensembling. Applied Soft Computing, 147, 110835. https://doi.org/10.1016/j.asoc.2023.110835 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b="true" sz="2200" spc="2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[5] (Fathali et al, 2022). Stock Market Prediction of NIFTY 50 Index Applying Machine Learning Techniques. Applied Artificial Intelligence, 36(1). https://doi.org/10.1080/08839514.2022.2111134 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b="true" sz="2200" spc="2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[6] (Chowdhury et al, 2024). Deep Learning Models for Stock Market Forecasting: A Comprehensive Comparative Analysis. Journal of Business and Management Studies, 6(2), 95–99. https://doi.org/10.32996/jbms.2024.6.2.9 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b="true" sz="2200" spc="2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[7] (Ghosh et al, 2024). Deep Learning in Stock Market Forecasting: Comparative analysis of neural network architectures across NSE and NYSE. Journal of Computer Science and Technology Studies, 6(1), 68–75. https://doi.org/10.32996/jcsts.2024.6.1.8 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b="true" sz="2200" spc="19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[8] (Manu et al, 2020). Stock index prediction using artificial neural network and econometric model: The case of Nifty 50. International Journal of Advanced Science and Technology, 29(5), 3425-3437. https://www.researchgate.net/publication/350037462_Stock_Index_Prediction_using_Artificial_Neural_Network_and_Econometric_Model_The_case_of_Nifty_50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b="true" sz="2200" spc="2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[9] Code/Data Link: https://www.kaggle.com/code/praveenchoudhary1217/stock-option-indicator/edit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126308" y="2126307"/>
            <a:ext cx="10313727" cy="6061116"/>
            <a:chOff x="0" y="0"/>
            <a:chExt cx="13751636" cy="8081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51688" cy="8081518"/>
            </a:xfrm>
            <a:custGeom>
              <a:avLst/>
              <a:gdLst/>
              <a:ahLst/>
              <a:cxnLst/>
              <a:rect r="r" b="b" t="t" l="l"/>
              <a:pathLst>
                <a:path h="8081518" w="13751688">
                  <a:moveTo>
                    <a:pt x="13751688" y="0"/>
                  </a:moveTo>
                  <a:lnTo>
                    <a:pt x="0" y="0"/>
                  </a:lnTo>
                  <a:lnTo>
                    <a:pt x="0" y="8081518"/>
                  </a:lnTo>
                  <a:lnTo>
                    <a:pt x="13751688" y="8081518"/>
                  </a:lnTo>
                  <a:close/>
                </a:path>
              </a:pathLst>
            </a:custGeom>
            <a:gradFill rotWithShape="true">
              <a:gsLst>
                <a:gs pos="11000">
                  <a:srgbClr val="000000">
                    <a:alpha val="100000"/>
                  </a:srgbClr>
                </a:gs>
                <a:gs pos="100000">
                  <a:srgbClr val="2F5597">
                    <a:alpha val="100000"/>
                  </a:srgbClr>
                </a:gs>
              </a:gsLst>
              <a:lin ang="1320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239348" y="3989106"/>
            <a:ext cx="6533391" cy="6061113"/>
            <a:chOff x="0" y="0"/>
            <a:chExt cx="8711188" cy="80814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11184" cy="8081518"/>
            </a:xfrm>
            <a:custGeom>
              <a:avLst/>
              <a:gdLst/>
              <a:ahLst/>
              <a:cxnLst/>
              <a:rect r="r" b="b" t="t" l="l"/>
              <a:pathLst>
                <a:path h="8081518" w="8711184">
                  <a:moveTo>
                    <a:pt x="0" y="0"/>
                  </a:moveTo>
                  <a:lnTo>
                    <a:pt x="8711184" y="0"/>
                  </a:lnTo>
                  <a:lnTo>
                    <a:pt x="8711184" y="8081518"/>
                  </a:lnTo>
                  <a:lnTo>
                    <a:pt x="0" y="8081518"/>
                  </a:lnTo>
                  <a:close/>
                </a:path>
              </a:pathLst>
            </a:custGeom>
            <a:gradFill rotWithShape="true">
              <a:gsLst>
                <a:gs pos="0">
                  <a:srgbClr val="4472C4">
                    <a:alpha val="50000"/>
                  </a:srgbClr>
                </a:gs>
                <a:gs pos="100000">
                  <a:srgbClr val="203864">
                    <a:alpha val="0"/>
                  </a:srgbClr>
                </a:gs>
              </a:gsLst>
              <a:lin ang="16800000"/>
            </a:gradFill>
          </p:spPr>
        </p:sp>
      </p:grpSp>
      <p:grpSp>
        <p:nvGrpSpPr>
          <p:cNvPr name="Group 6" id="6"/>
          <p:cNvGrpSpPr/>
          <p:nvPr/>
        </p:nvGrpSpPr>
        <p:grpSpPr>
          <a:xfrm rot="6097846">
            <a:off x="-1121032" y="1801968"/>
            <a:ext cx="7212453" cy="6132999"/>
            <a:chOff x="0" y="0"/>
            <a:chExt cx="9616604" cy="81773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616567" cy="8177276"/>
            </a:xfrm>
            <a:custGeom>
              <a:avLst/>
              <a:gdLst/>
              <a:ahLst/>
              <a:cxnLst/>
              <a:rect r="r" b="b" t="t" l="l"/>
              <a:pathLst>
                <a:path h="8177276" w="9616567">
                  <a:moveTo>
                    <a:pt x="97663" y="5777357"/>
                  </a:moveTo>
                  <a:cubicBezTo>
                    <a:pt x="33655" y="5464302"/>
                    <a:pt x="0" y="5140198"/>
                    <a:pt x="0" y="4808347"/>
                  </a:cubicBezTo>
                  <a:cubicBezTo>
                    <a:pt x="0" y="2152777"/>
                    <a:pt x="2152777" y="0"/>
                    <a:pt x="4808347" y="0"/>
                  </a:cubicBezTo>
                  <a:cubicBezTo>
                    <a:pt x="7463917" y="0"/>
                    <a:pt x="9616567" y="2152777"/>
                    <a:pt x="9616567" y="4808347"/>
                  </a:cubicBezTo>
                  <a:cubicBezTo>
                    <a:pt x="9616567" y="5306314"/>
                    <a:pt x="9540875" y="5786501"/>
                    <a:pt x="9400413" y="6238240"/>
                  </a:cubicBezTo>
                  <a:lnTo>
                    <a:pt x="9286240" y="6550152"/>
                  </a:lnTo>
                  <a:lnTo>
                    <a:pt x="1380236" y="8177276"/>
                  </a:lnTo>
                  <a:lnTo>
                    <a:pt x="1098042" y="7866888"/>
                  </a:lnTo>
                  <a:cubicBezTo>
                    <a:pt x="608076" y="7273163"/>
                    <a:pt x="257810" y="6559804"/>
                    <a:pt x="97663" y="5777357"/>
                  </a:cubicBezTo>
                  <a:close/>
                </a:path>
              </a:pathLst>
            </a:custGeom>
            <a:gradFill rotWithShape="true">
              <a:gsLst>
                <a:gs pos="39000">
                  <a:srgbClr val="8FAADC">
                    <a:alpha val="0"/>
                  </a:srgbClr>
                </a:gs>
                <a:gs pos="100000">
                  <a:srgbClr val="2F5597">
                    <a:alpha val="26000"/>
                  </a:srgbClr>
                </a:gs>
              </a:gsLst>
              <a:lin ang="10702154"/>
            </a:gradFill>
          </p:spPr>
        </p:sp>
      </p:grpSp>
      <p:sp>
        <p:nvSpPr>
          <p:cNvPr name="Freeform 8" id="8" descr="Blackboard PowerPoint Template for Company Profile Presentation"/>
          <p:cNvSpPr/>
          <p:nvPr/>
        </p:nvSpPr>
        <p:spPr>
          <a:xfrm flipH="false" flipV="false" rot="0">
            <a:off x="-9525" y="1"/>
            <a:ext cx="18288000" cy="10313727"/>
          </a:xfrm>
          <a:custGeom>
            <a:avLst/>
            <a:gdLst/>
            <a:ahLst/>
            <a:cxnLst/>
            <a:rect r="r" b="b" t="t" l="l"/>
            <a:pathLst>
              <a:path h="10313727" w="18288000">
                <a:moveTo>
                  <a:pt x="0" y="0"/>
                </a:moveTo>
                <a:lnTo>
                  <a:pt x="18288000" y="0"/>
                </a:lnTo>
                <a:lnTo>
                  <a:pt x="18288000" y="10313727"/>
                </a:lnTo>
                <a:lnTo>
                  <a:pt x="0" y="10313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87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336400" y="1319013"/>
            <a:ext cx="6515100" cy="3886555"/>
            <a:chOff x="0" y="0"/>
            <a:chExt cx="8686800" cy="51820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86800" cy="5182108"/>
            </a:xfrm>
            <a:custGeom>
              <a:avLst/>
              <a:gdLst/>
              <a:ahLst/>
              <a:cxnLst/>
              <a:rect r="r" b="b" t="t" l="l"/>
              <a:pathLst>
                <a:path h="5182108" w="8686800">
                  <a:moveTo>
                    <a:pt x="0" y="5182108"/>
                  </a:moveTo>
                  <a:lnTo>
                    <a:pt x="0" y="3534283"/>
                  </a:lnTo>
                  <a:lnTo>
                    <a:pt x="3534283" y="0"/>
                  </a:lnTo>
                  <a:lnTo>
                    <a:pt x="8686800" y="5152517"/>
                  </a:lnTo>
                  <a:lnTo>
                    <a:pt x="8657336" y="5181981"/>
                  </a:lnTo>
                  <a:lnTo>
                    <a:pt x="0" y="5182108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11065" y="6601306"/>
            <a:ext cx="3693419" cy="3715542"/>
            <a:chOff x="0" y="0"/>
            <a:chExt cx="4924558" cy="49540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24552" cy="4954016"/>
            </a:xfrm>
            <a:custGeom>
              <a:avLst/>
              <a:gdLst/>
              <a:ahLst/>
              <a:cxnLst/>
              <a:rect r="r" b="b" t="t" l="l"/>
              <a:pathLst>
                <a:path h="4954016" w="4924552">
                  <a:moveTo>
                    <a:pt x="0" y="4924552"/>
                  </a:moveTo>
                  <a:lnTo>
                    <a:pt x="4924552" y="0"/>
                  </a:lnTo>
                  <a:lnTo>
                    <a:pt x="4924552" y="4954016"/>
                  </a:lnTo>
                  <a:lnTo>
                    <a:pt x="29464" y="4954016"/>
                  </a:lnTo>
                  <a:lnTo>
                    <a:pt x="0" y="4924552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85834" y="780546"/>
            <a:ext cx="6184412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b="true" sz="4800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WHAT IS NIFTY-50 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77849" y="2635775"/>
            <a:ext cx="9128760" cy="553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925" indent="-27146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Nifty 50 option trading is a financial market where options based on the Nifty 50 index are bought and sold.</a:t>
            </a:r>
          </a:p>
          <a:p>
            <a:pPr algn="l">
              <a:lnSpc>
                <a:spcPts val="3480"/>
              </a:lnSpc>
            </a:pPr>
          </a:p>
          <a:p>
            <a:pPr algn="l" marL="542925" indent="-27146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operates during market hours on trading days, typically from Monday to Friday, and offers opportunities across different time frames.</a:t>
            </a:r>
          </a:p>
          <a:p>
            <a:pPr algn="l">
              <a:lnSpc>
                <a:spcPts val="3600"/>
              </a:lnSpc>
            </a:pPr>
          </a:p>
          <a:p>
            <a:pPr algn="l" marL="542925" indent="-271462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Like forex, Nifty 50 option trading allows profit-making chances in both rising and falling markets, depending on the strategies used.</a:t>
            </a: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2128" y="-117498"/>
            <a:ext cx="8401238" cy="10574750"/>
          </a:xfrm>
          <a:custGeom>
            <a:avLst/>
            <a:gdLst/>
            <a:ahLst/>
            <a:cxnLst/>
            <a:rect r="r" b="b" t="t" l="l"/>
            <a:pathLst>
              <a:path h="10574750" w="8401238">
                <a:moveTo>
                  <a:pt x="0" y="0"/>
                </a:moveTo>
                <a:lnTo>
                  <a:pt x="8401238" y="0"/>
                </a:lnTo>
                <a:lnTo>
                  <a:pt x="8401238" y="10574750"/>
                </a:lnTo>
                <a:lnTo>
                  <a:pt x="0" y="10574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52" r="0" b="-3852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4102454"/>
            <a:ext cx="18297525" cy="2101215"/>
            <a:chOff x="0" y="0"/>
            <a:chExt cx="24396700" cy="2801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2801620"/>
            </a:xfrm>
            <a:custGeom>
              <a:avLst/>
              <a:gdLst/>
              <a:ahLst/>
              <a:cxnLst/>
              <a:rect r="r" b="b" t="t" l="l"/>
              <a:pathLst>
                <a:path h="2801620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2801620"/>
                  </a:lnTo>
                  <a:lnTo>
                    <a:pt x="0" y="2801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5590" r="0" b="-5559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51435"/>
              <a:ext cx="24152860" cy="268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40"/>
                </a:lnSpc>
              </a:pPr>
              <a:r>
                <a:rPr lang="en-US" b="true" sz="13200" spc="123">
                  <a:solidFill>
                    <a:srgbClr val="E7E6E6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AIMS AND OBJECTIVES: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9915718">
            <a:off x="4341407" y="7478837"/>
            <a:ext cx="1617389" cy="0"/>
          </a:xfrm>
          <a:prstGeom prst="line">
            <a:avLst/>
          </a:prstGeom>
          <a:ln cap="rnd" w="57150">
            <a:solidFill>
              <a:srgbClr val="4472C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" id="3"/>
          <p:cNvSpPr/>
          <p:nvPr/>
        </p:nvSpPr>
        <p:spPr>
          <a:xfrm rot="9915718">
            <a:off x="4341407" y="2755777"/>
            <a:ext cx="1617389" cy="0"/>
          </a:xfrm>
          <a:prstGeom prst="line">
            <a:avLst/>
          </a:prstGeom>
          <a:ln cap="rnd" w="66675">
            <a:solidFill>
              <a:srgbClr val="4472C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" id="4"/>
          <p:cNvSpPr/>
          <p:nvPr/>
        </p:nvSpPr>
        <p:spPr>
          <a:xfrm>
            <a:off x="12296236" y="7713144"/>
            <a:ext cx="1746363" cy="202899"/>
          </a:xfrm>
          <a:prstGeom prst="line">
            <a:avLst/>
          </a:prstGeom>
          <a:ln cap="rnd" w="57150">
            <a:solidFill>
              <a:srgbClr val="4472C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" id="5"/>
          <p:cNvSpPr/>
          <p:nvPr/>
        </p:nvSpPr>
        <p:spPr>
          <a:xfrm rot="884281">
            <a:off x="12269630" y="2760539"/>
            <a:ext cx="1617389" cy="0"/>
          </a:xfrm>
          <a:prstGeom prst="line">
            <a:avLst/>
          </a:prstGeom>
          <a:ln cap="rnd" w="57150">
            <a:solidFill>
              <a:srgbClr val="4472C4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6717126" y="2724420"/>
            <a:ext cx="4833820" cy="4833820"/>
            <a:chOff x="0" y="0"/>
            <a:chExt cx="6445094" cy="64450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45123" cy="6445123"/>
            </a:xfrm>
            <a:custGeom>
              <a:avLst/>
              <a:gdLst/>
              <a:ahLst/>
              <a:cxnLst/>
              <a:rect r="r" b="b" t="t" l="l"/>
              <a:pathLst>
                <a:path h="6445123" w="6445123">
                  <a:moveTo>
                    <a:pt x="0" y="3222498"/>
                  </a:moveTo>
                  <a:cubicBezTo>
                    <a:pt x="0" y="1442720"/>
                    <a:pt x="1442720" y="0"/>
                    <a:pt x="3222498" y="0"/>
                  </a:cubicBezTo>
                  <a:cubicBezTo>
                    <a:pt x="5002276" y="0"/>
                    <a:pt x="6445123" y="1442720"/>
                    <a:pt x="6445123" y="3222498"/>
                  </a:cubicBezTo>
                  <a:cubicBezTo>
                    <a:pt x="6445123" y="5002276"/>
                    <a:pt x="5002276" y="6445123"/>
                    <a:pt x="3222498" y="6445123"/>
                  </a:cubicBezTo>
                  <a:cubicBezTo>
                    <a:pt x="1442720" y="6445123"/>
                    <a:pt x="0" y="5002276"/>
                    <a:pt x="0" y="322249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926191" y="1923571"/>
            <a:ext cx="4122611" cy="4128416"/>
          </a:xfrm>
          <a:custGeom>
            <a:avLst/>
            <a:gdLst/>
            <a:ahLst/>
            <a:cxnLst/>
            <a:rect r="r" b="b" t="t" l="l"/>
            <a:pathLst>
              <a:path h="4128416" w="4122611">
                <a:moveTo>
                  <a:pt x="0" y="0"/>
                </a:moveTo>
                <a:lnTo>
                  <a:pt x="4122612" y="0"/>
                </a:lnTo>
                <a:lnTo>
                  <a:pt x="4122612" y="4128415"/>
                </a:lnTo>
                <a:lnTo>
                  <a:pt x="0" y="4128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22591" y="1929884"/>
            <a:ext cx="1589069" cy="1589069"/>
          </a:xfrm>
          <a:custGeom>
            <a:avLst/>
            <a:gdLst/>
            <a:ahLst/>
            <a:cxnLst/>
            <a:rect r="r" b="b" t="t" l="l"/>
            <a:pathLst>
              <a:path h="1589069" w="1589069">
                <a:moveTo>
                  <a:pt x="0" y="0"/>
                </a:moveTo>
                <a:lnTo>
                  <a:pt x="1589069" y="0"/>
                </a:lnTo>
                <a:lnTo>
                  <a:pt x="1589069" y="1589068"/>
                </a:lnTo>
                <a:lnTo>
                  <a:pt x="0" y="1589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102432" y="2109726"/>
            <a:ext cx="1229386" cy="1229386"/>
            <a:chOff x="0" y="0"/>
            <a:chExt cx="1639182" cy="16391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39062" cy="1639062"/>
            </a:xfrm>
            <a:custGeom>
              <a:avLst/>
              <a:gdLst/>
              <a:ahLst/>
              <a:cxnLst/>
              <a:rect r="r" b="b" t="t" l="l"/>
              <a:pathLst>
                <a:path h="1639062" w="1639062">
                  <a:moveTo>
                    <a:pt x="0" y="819531"/>
                  </a:moveTo>
                  <a:cubicBezTo>
                    <a:pt x="0" y="366903"/>
                    <a:pt x="366903" y="0"/>
                    <a:pt x="819531" y="0"/>
                  </a:cubicBezTo>
                  <a:cubicBezTo>
                    <a:pt x="1272159" y="0"/>
                    <a:pt x="1639062" y="366903"/>
                    <a:pt x="1639062" y="819531"/>
                  </a:cubicBezTo>
                  <a:cubicBezTo>
                    <a:pt x="1639062" y="1272159"/>
                    <a:pt x="1272159" y="1639062"/>
                    <a:pt x="819531" y="1639062"/>
                  </a:cubicBezTo>
                  <a:cubicBezTo>
                    <a:pt x="366903" y="1639062"/>
                    <a:pt x="0" y="1272286"/>
                    <a:pt x="0" y="81953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213697" y="1919230"/>
            <a:ext cx="4122611" cy="4128416"/>
          </a:xfrm>
          <a:custGeom>
            <a:avLst/>
            <a:gdLst/>
            <a:ahLst/>
            <a:cxnLst/>
            <a:rect r="r" b="b" t="t" l="l"/>
            <a:pathLst>
              <a:path h="4128416" w="4122611">
                <a:moveTo>
                  <a:pt x="0" y="0"/>
                </a:moveTo>
                <a:lnTo>
                  <a:pt x="4122612" y="0"/>
                </a:lnTo>
                <a:lnTo>
                  <a:pt x="4122612" y="4128415"/>
                </a:lnTo>
                <a:lnTo>
                  <a:pt x="0" y="41284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50841" y="1925543"/>
            <a:ext cx="1589068" cy="1589068"/>
          </a:xfrm>
          <a:custGeom>
            <a:avLst/>
            <a:gdLst/>
            <a:ahLst/>
            <a:cxnLst/>
            <a:rect r="r" b="b" t="t" l="l"/>
            <a:pathLst>
              <a:path h="1589068" w="1589068">
                <a:moveTo>
                  <a:pt x="0" y="0"/>
                </a:moveTo>
                <a:lnTo>
                  <a:pt x="1589068" y="0"/>
                </a:lnTo>
                <a:lnTo>
                  <a:pt x="1589068" y="1589068"/>
                </a:lnTo>
                <a:lnTo>
                  <a:pt x="0" y="1589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930680" y="2105385"/>
            <a:ext cx="1229386" cy="1229386"/>
            <a:chOff x="0" y="0"/>
            <a:chExt cx="1639182" cy="16391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9189" cy="1639062"/>
            </a:xfrm>
            <a:custGeom>
              <a:avLst/>
              <a:gdLst/>
              <a:ahLst/>
              <a:cxnLst/>
              <a:rect r="r" b="b" t="t" l="l"/>
              <a:pathLst>
                <a:path h="1639062" w="1639189">
                  <a:moveTo>
                    <a:pt x="1639189" y="819531"/>
                  </a:moveTo>
                  <a:cubicBezTo>
                    <a:pt x="1639189" y="366903"/>
                    <a:pt x="1272286" y="0"/>
                    <a:pt x="819531" y="0"/>
                  </a:cubicBezTo>
                  <a:cubicBezTo>
                    <a:pt x="366776" y="0"/>
                    <a:pt x="0" y="366903"/>
                    <a:pt x="0" y="819531"/>
                  </a:cubicBezTo>
                  <a:cubicBezTo>
                    <a:pt x="0" y="1272159"/>
                    <a:pt x="366903" y="1639062"/>
                    <a:pt x="819531" y="1639062"/>
                  </a:cubicBezTo>
                  <a:cubicBezTo>
                    <a:pt x="1272159" y="1639062"/>
                    <a:pt x="1639062" y="1272159"/>
                    <a:pt x="1639062" y="81953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5926191" y="4235015"/>
            <a:ext cx="4122611" cy="4128416"/>
          </a:xfrm>
          <a:custGeom>
            <a:avLst/>
            <a:gdLst/>
            <a:ahLst/>
            <a:cxnLst/>
            <a:rect r="r" b="b" t="t" l="l"/>
            <a:pathLst>
              <a:path h="4128416" w="4122611">
                <a:moveTo>
                  <a:pt x="0" y="0"/>
                </a:moveTo>
                <a:lnTo>
                  <a:pt x="4122612" y="0"/>
                </a:lnTo>
                <a:lnTo>
                  <a:pt x="4122612" y="4128416"/>
                </a:lnTo>
                <a:lnTo>
                  <a:pt x="0" y="4128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922591" y="6768050"/>
            <a:ext cx="1589069" cy="1589068"/>
          </a:xfrm>
          <a:custGeom>
            <a:avLst/>
            <a:gdLst/>
            <a:ahLst/>
            <a:cxnLst/>
            <a:rect r="r" b="b" t="t" l="l"/>
            <a:pathLst>
              <a:path h="1589068" w="1589069">
                <a:moveTo>
                  <a:pt x="0" y="0"/>
                </a:moveTo>
                <a:lnTo>
                  <a:pt x="1589069" y="0"/>
                </a:lnTo>
                <a:lnTo>
                  <a:pt x="1589069" y="1589068"/>
                </a:lnTo>
                <a:lnTo>
                  <a:pt x="0" y="15890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102432" y="6947888"/>
            <a:ext cx="1229386" cy="1229386"/>
            <a:chOff x="0" y="0"/>
            <a:chExt cx="1639182" cy="16391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39062" cy="1639062"/>
            </a:xfrm>
            <a:custGeom>
              <a:avLst/>
              <a:gdLst/>
              <a:ahLst/>
              <a:cxnLst/>
              <a:rect r="r" b="b" t="t" l="l"/>
              <a:pathLst>
                <a:path h="1639062" w="1639062">
                  <a:moveTo>
                    <a:pt x="0" y="819531"/>
                  </a:moveTo>
                  <a:cubicBezTo>
                    <a:pt x="0" y="1272159"/>
                    <a:pt x="366903" y="1639062"/>
                    <a:pt x="819531" y="1639062"/>
                  </a:cubicBezTo>
                  <a:cubicBezTo>
                    <a:pt x="1272159" y="1639062"/>
                    <a:pt x="1639062" y="1272159"/>
                    <a:pt x="1639062" y="819531"/>
                  </a:cubicBezTo>
                  <a:cubicBezTo>
                    <a:pt x="1639062" y="366903"/>
                    <a:pt x="1272286" y="0"/>
                    <a:pt x="819531" y="0"/>
                  </a:cubicBezTo>
                  <a:cubicBezTo>
                    <a:pt x="366776" y="0"/>
                    <a:pt x="0" y="366903"/>
                    <a:pt x="0" y="81953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8213697" y="4239356"/>
            <a:ext cx="4122611" cy="4128416"/>
          </a:xfrm>
          <a:custGeom>
            <a:avLst/>
            <a:gdLst/>
            <a:ahLst/>
            <a:cxnLst/>
            <a:rect r="r" b="b" t="t" l="l"/>
            <a:pathLst>
              <a:path h="4128416" w="4122611">
                <a:moveTo>
                  <a:pt x="0" y="0"/>
                </a:moveTo>
                <a:lnTo>
                  <a:pt x="4122612" y="0"/>
                </a:lnTo>
                <a:lnTo>
                  <a:pt x="4122612" y="4128416"/>
                </a:lnTo>
                <a:lnTo>
                  <a:pt x="0" y="41284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750841" y="6772391"/>
            <a:ext cx="1589068" cy="1589068"/>
          </a:xfrm>
          <a:custGeom>
            <a:avLst/>
            <a:gdLst/>
            <a:ahLst/>
            <a:cxnLst/>
            <a:rect r="r" b="b" t="t" l="l"/>
            <a:pathLst>
              <a:path h="1589068" w="1589068">
                <a:moveTo>
                  <a:pt x="0" y="0"/>
                </a:moveTo>
                <a:lnTo>
                  <a:pt x="1589068" y="0"/>
                </a:lnTo>
                <a:lnTo>
                  <a:pt x="1589068" y="1589068"/>
                </a:lnTo>
                <a:lnTo>
                  <a:pt x="0" y="15890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930680" y="6952230"/>
            <a:ext cx="1229386" cy="1229386"/>
            <a:chOff x="0" y="0"/>
            <a:chExt cx="1639182" cy="16391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39189" cy="1639062"/>
            </a:xfrm>
            <a:custGeom>
              <a:avLst/>
              <a:gdLst/>
              <a:ahLst/>
              <a:cxnLst/>
              <a:rect r="r" b="b" t="t" l="l"/>
              <a:pathLst>
                <a:path h="1639062" w="1639189">
                  <a:moveTo>
                    <a:pt x="1639189" y="819531"/>
                  </a:moveTo>
                  <a:cubicBezTo>
                    <a:pt x="1639189" y="1272159"/>
                    <a:pt x="1272286" y="1639062"/>
                    <a:pt x="819658" y="1639062"/>
                  </a:cubicBezTo>
                  <a:cubicBezTo>
                    <a:pt x="367030" y="1639062"/>
                    <a:pt x="0" y="1272286"/>
                    <a:pt x="0" y="819531"/>
                  </a:cubicBezTo>
                  <a:cubicBezTo>
                    <a:pt x="0" y="366776"/>
                    <a:pt x="366903" y="0"/>
                    <a:pt x="819531" y="0"/>
                  </a:cubicBezTo>
                  <a:cubicBezTo>
                    <a:pt x="1272159" y="0"/>
                    <a:pt x="1639062" y="366903"/>
                    <a:pt x="1639062" y="81953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7690131" y="3262227"/>
            <a:ext cx="594733" cy="144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24414" y="3257886"/>
            <a:ext cx="370638" cy="1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66280" y="5578013"/>
            <a:ext cx="606279" cy="1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96594" y="5573671"/>
            <a:ext cx="1051111" cy="1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43436" y="2354332"/>
            <a:ext cx="603875" cy="71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243436" y="7201178"/>
            <a:ext cx="603875" cy="71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415188" y="2358674"/>
            <a:ext cx="603875" cy="71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416391" y="7196835"/>
            <a:ext cx="601470" cy="71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8967788" y="4895850"/>
            <a:ext cx="352425" cy="352425"/>
            <a:chOff x="0" y="0"/>
            <a:chExt cx="469900" cy="4699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12700" y="12700"/>
              <a:ext cx="444500" cy="444500"/>
            </a:xfrm>
            <a:custGeom>
              <a:avLst/>
              <a:gdLst/>
              <a:ahLst/>
              <a:cxnLst/>
              <a:rect r="r" b="b" t="t" l="l"/>
              <a:pathLst>
                <a:path h="444500" w="444500">
                  <a:moveTo>
                    <a:pt x="0" y="222250"/>
                  </a:moveTo>
                  <a:cubicBezTo>
                    <a:pt x="0" y="99568"/>
                    <a:pt x="99568" y="0"/>
                    <a:pt x="222250" y="0"/>
                  </a:cubicBezTo>
                  <a:cubicBezTo>
                    <a:pt x="344932" y="0"/>
                    <a:pt x="444500" y="99568"/>
                    <a:pt x="444500" y="222250"/>
                  </a:cubicBezTo>
                  <a:cubicBezTo>
                    <a:pt x="444500" y="344932"/>
                    <a:pt x="344932" y="444500"/>
                    <a:pt x="222250" y="444500"/>
                  </a:cubicBezTo>
                  <a:cubicBezTo>
                    <a:pt x="99568" y="444500"/>
                    <a:pt x="0" y="344932"/>
                    <a:pt x="0" y="2222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69900" cy="469900"/>
            </a:xfrm>
            <a:custGeom>
              <a:avLst/>
              <a:gdLst/>
              <a:ahLst/>
              <a:cxnLst/>
              <a:rect r="r" b="b" t="t" l="l"/>
              <a:pathLst>
                <a:path h="469900" w="469900">
                  <a:moveTo>
                    <a:pt x="0" y="234950"/>
                  </a:moveTo>
                  <a:cubicBezTo>
                    <a:pt x="0" y="105156"/>
                    <a:pt x="105156" y="0"/>
                    <a:pt x="234950" y="0"/>
                  </a:cubicBezTo>
                  <a:lnTo>
                    <a:pt x="234950" y="12700"/>
                  </a:lnTo>
                  <a:lnTo>
                    <a:pt x="234950" y="0"/>
                  </a:lnTo>
                  <a:cubicBezTo>
                    <a:pt x="364744" y="0"/>
                    <a:pt x="469900" y="105156"/>
                    <a:pt x="469900" y="234950"/>
                  </a:cubicBezTo>
                  <a:cubicBezTo>
                    <a:pt x="469900" y="364744"/>
                    <a:pt x="364744" y="469900"/>
                    <a:pt x="234950" y="469900"/>
                  </a:cubicBezTo>
                  <a:lnTo>
                    <a:pt x="234950" y="457200"/>
                  </a:lnTo>
                  <a:lnTo>
                    <a:pt x="234950" y="469900"/>
                  </a:lnTo>
                  <a:cubicBezTo>
                    <a:pt x="105156" y="469900"/>
                    <a:pt x="0" y="364744"/>
                    <a:pt x="0" y="234950"/>
                  </a:cubicBezTo>
                  <a:lnTo>
                    <a:pt x="12700" y="234950"/>
                  </a:lnTo>
                  <a:lnTo>
                    <a:pt x="23495" y="241681"/>
                  </a:lnTo>
                  <a:cubicBezTo>
                    <a:pt x="20447" y="246507"/>
                    <a:pt x="14732" y="248666"/>
                    <a:pt x="9271" y="247142"/>
                  </a:cubicBezTo>
                  <a:cubicBezTo>
                    <a:pt x="3810" y="245618"/>
                    <a:pt x="0" y="240665"/>
                    <a:pt x="0" y="234950"/>
                  </a:cubicBezTo>
                  <a:moveTo>
                    <a:pt x="25400" y="234950"/>
                  </a:moveTo>
                  <a:lnTo>
                    <a:pt x="12700" y="234950"/>
                  </a:lnTo>
                  <a:lnTo>
                    <a:pt x="1905" y="228219"/>
                  </a:lnTo>
                  <a:cubicBezTo>
                    <a:pt x="4953" y="223393"/>
                    <a:pt x="10668" y="221234"/>
                    <a:pt x="16129" y="222758"/>
                  </a:cubicBezTo>
                  <a:cubicBezTo>
                    <a:pt x="21590" y="224282"/>
                    <a:pt x="25273" y="229362"/>
                    <a:pt x="25273" y="234950"/>
                  </a:cubicBezTo>
                  <a:cubicBezTo>
                    <a:pt x="25400" y="350647"/>
                    <a:pt x="119253" y="444500"/>
                    <a:pt x="234950" y="444500"/>
                  </a:cubicBezTo>
                  <a:cubicBezTo>
                    <a:pt x="350647" y="444500"/>
                    <a:pt x="444500" y="350647"/>
                    <a:pt x="444500" y="234950"/>
                  </a:cubicBezTo>
                  <a:lnTo>
                    <a:pt x="457200" y="234950"/>
                  </a:lnTo>
                  <a:lnTo>
                    <a:pt x="444500" y="234950"/>
                  </a:lnTo>
                  <a:cubicBezTo>
                    <a:pt x="444500" y="119253"/>
                    <a:pt x="350647" y="25400"/>
                    <a:pt x="234950" y="25400"/>
                  </a:cubicBezTo>
                  <a:lnTo>
                    <a:pt x="234950" y="12700"/>
                  </a:lnTo>
                  <a:lnTo>
                    <a:pt x="234950" y="25400"/>
                  </a:lnTo>
                  <a:cubicBezTo>
                    <a:pt x="119253" y="25400"/>
                    <a:pt x="25400" y="119253"/>
                    <a:pt x="25400" y="2349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-14727" y="-4762"/>
            <a:ext cx="18297525" cy="979021"/>
            <a:chOff x="0" y="0"/>
            <a:chExt cx="24396700" cy="130536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4396700" cy="1305362"/>
            </a:xfrm>
            <a:custGeom>
              <a:avLst/>
              <a:gdLst/>
              <a:ahLst/>
              <a:cxnLst/>
              <a:rect r="r" b="b" t="t" l="l"/>
              <a:pathLst>
                <a:path h="1305362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1305362"/>
                  </a:lnTo>
                  <a:lnTo>
                    <a:pt x="0" y="130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121920" y="60960"/>
              <a:ext cx="24152860" cy="1183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b="true" sz="5400" spc="5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Aims and Objectives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423492" y="2265074"/>
            <a:ext cx="2947966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true" sz="2700" spc="2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Develop a Predictive Model for Nifty - 50 Close Price Movements.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042599" y="2591531"/>
            <a:ext cx="3416032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true" sz="2700" spc="2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Compare  performance of LSTM, GRU and Hybrid LSTM-GRU model.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042599" y="7292155"/>
            <a:ext cx="3019792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0"/>
              </a:lnSpc>
              <a:spcBef>
                <a:spcPct val="0"/>
              </a:spcBef>
            </a:pPr>
            <a:r>
              <a:rPr lang="en-US" b="true" sz="2700" spc="25" strike="noStrike" u="none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Forecasting Next  5 min. Close Prices</a:t>
            </a:r>
          </a:p>
          <a:p>
            <a:pPr algn="l" marL="0" indent="0" lvl="0">
              <a:lnSpc>
                <a:spcPts val="3240"/>
              </a:lnSpc>
              <a:spcBef>
                <a:spcPct val="0"/>
              </a:spcBef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640080" y="6638597"/>
            <a:ext cx="378310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true" sz="2700" spc="2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Generate Buy-Sell Signals based on Model forecasts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993839" y="908685"/>
            <a:ext cx="109728" cy="822960"/>
            <a:chOff x="0" y="0"/>
            <a:chExt cx="146304" cy="10972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304" cy="1097280"/>
            </a:xfrm>
            <a:custGeom>
              <a:avLst/>
              <a:gdLst/>
              <a:ahLst/>
              <a:cxnLst/>
              <a:rect r="r" b="b" t="t" l="l"/>
              <a:pathLst>
                <a:path h="1097280" w="146304">
                  <a:moveTo>
                    <a:pt x="0" y="0"/>
                  </a:moveTo>
                  <a:lnTo>
                    <a:pt x="146304" y="0"/>
                  </a:lnTo>
                  <a:lnTo>
                    <a:pt x="146304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rgbClr val="ED7D31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11368899" y="6796833"/>
            <a:ext cx="109728" cy="822960"/>
            <a:chOff x="0" y="0"/>
            <a:chExt cx="146304" cy="10972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6304" cy="1097280"/>
            </a:xfrm>
            <a:custGeom>
              <a:avLst/>
              <a:gdLst/>
              <a:ahLst/>
              <a:cxnLst/>
              <a:rect r="r" b="b" t="t" l="l"/>
              <a:pathLst>
                <a:path h="1097280" w="146304">
                  <a:moveTo>
                    <a:pt x="0" y="0"/>
                  </a:moveTo>
                  <a:lnTo>
                    <a:pt x="146304" y="0"/>
                  </a:lnTo>
                  <a:lnTo>
                    <a:pt x="146304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rgbClr val="ED7D31"/>
            </a:solid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492834" y="2094062"/>
          <a:ext cx="9018560" cy="5857875"/>
        </p:xfrm>
        <a:graphic>
          <a:graphicData uri="http://schemas.openxmlformats.org/drawingml/2006/table">
            <a:tbl>
              <a:tblPr/>
              <a:tblGrid>
                <a:gridCol w="2183787"/>
                <a:gridCol w="1583707"/>
                <a:gridCol w="1743271"/>
                <a:gridCol w="1995771"/>
                <a:gridCol w="1512024"/>
              </a:tblGrid>
              <a:tr h="6020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date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open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high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low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close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5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09-01-2015 09:15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8285.45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8295.9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8285.45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8292.1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5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09-01-2015 09:16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8292.6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8293.6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8287.2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8288.15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5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09-01-2015 09:17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8287.4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8293.9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8287.4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8293.9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5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09-01-2015 09:18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8294.25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8300.65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8293.9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8300.65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5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09-01-2015 09:19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8300.6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8301.3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8298.75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8301.2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5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09-01-2015 09:20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8300.5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8303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8298.6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5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09-01-2015 09:21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8300.65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8302.9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8301.85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5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09-01-2015 09:22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8302.45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8302.45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8295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8295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5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09-01-2015 09:23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8294.85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8295.35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8293.25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8294.7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5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09-01-2015 09:24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8295.2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8302.55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8294.7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8301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637223" y="387245"/>
            <a:ext cx="6749662" cy="87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 spc="50" u="sng">
                <a:solidFill>
                  <a:srgbClr val="0D0D0D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ABOUT THE DATASET: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0386868" y="3443288"/>
          <a:ext cx="6247017" cy="3400425"/>
        </p:xfrm>
        <a:graphic>
          <a:graphicData uri="http://schemas.openxmlformats.org/drawingml/2006/table">
            <a:tbl>
              <a:tblPr/>
              <a:tblGrid>
                <a:gridCol w="2380528"/>
                <a:gridCol w="3866489"/>
              </a:tblGrid>
              <a:tr h="6800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Case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836,758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00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Column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00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Time Frame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Jan 2015 To jan 2024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00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Time Interval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min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00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Source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Kaggle (</a:t>
                      </a:r>
                      <a:r>
                        <a:rPr lang="en-US" sz="2699" u="sng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2" tooltip="https://www.kaggle.com/datasets/debashis74017/nifty-50-minute-data"/>
                        </a:rPr>
                        <a:t>Data Source</a:t>
                      </a:r>
                      <a:r>
                        <a:rPr lang="en-US" sz="26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2" y="4011966"/>
            <a:ext cx="18297525" cy="2282190"/>
            <a:chOff x="0" y="0"/>
            <a:chExt cx="24396700" cy="3042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96700" cy="3042920"/>
            </a:xfrm>
            <a:custGeom>
              <a:avLst/>
              <a:gdLst/>
              <a:ahLst/>
              <a:cxnLst/>
              <a:rect r="r" b="b" t="t" l="l"/>
              <a:pathLst>
                <a:path h="3042920" w="24396700">
                  <a:moveTo>
                    <a:pt x="0" y="0"/>
                  </a:moveTo>
                  <a:lnTo>
                    <a:pt x="24396700" y="0"/>
                  </a:lnTo>
                  <a:lnTo>
                    <a:pt x="24396700" y="3042920"/>
                  </a:lnTo>
                  <a:lnTo>
                    <a:pt x="0" y="304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47217" r="0" b="-4721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60960"/>
              <a:ext cx="24152860" cy="292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80"/>
                </a:lnSpc>
              </a:pPr>
              <a:r>
                <a:rPr lang="en-US" b="true" sz="14400" spc="134">
                  <a:solidFill>
                    <a:srgbClr val="E7E6E6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DATA PREPARATION: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3020336" cy="10287000"/>
            <a:chOff x="0" y="0"/>
            <a:chExt cx="4027114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2717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4027170">
                  <a:moveTo>
                    <a:pt x="0" y="0"/>
                  </a:moveTo>
                  <a:lnTo>
                    <a:pt x="4027170" y="0"/>
                  </a:lnTo>
                  <a:lnTo>
                    <a:pt x="402717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F7F7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29151" y="2980576"/>
            <a:ext cx="4390468" cy="4325850"/>
            <a:chOff x="0" y="0"/>
            <a:chExt cx="5853958" cy="5767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74625" y="174625"/>
              <a:ext cx="5504688" cy="5418582"/>
            </a:xfrm>
            <a:custGeom>
              <a:avLst/>
              <a:gdLst/>
              <a:ahLst/>
              <a:cxnLst/>
              <a:rect r="r" b="b" t="t" l="l"/>
              <a:pathLst>
                <a:path h="5418582" w="5504688">
                  <a:moveTo>
                    <a:pt x="0" y="2709291"/>
                  </a:moveTo>
                  <a:cubicBezTo>
                    <a:pt x="0" y="1212977"/>
                    <a:pt x="1232281" y="0"/>
                    <a:pt x="2752344" y="0"/>
                  </a:cubicBezTo>
                  <a:cubicBezTo>
                    <a:pt x="4272407" y="0"/>
                    <a:pt x="5504688" y="1212977"/>
                    <a:pt x="5504688" y="2709291"/>
                  </a:cubicBezTo>
                  <a:cubicBezTo>
                    <a:pt x="5504688" y="4205605"/>
                    <a:pt x="4272407" y="5418582"/>
                    <a:pt x="2752344" y="5418582"/>
                  </a:cubicBezTo>
                  <a:cubicBezTo>
                    <a:pt x="1232281" y="5418582"/>
                    <a:pt x="0" y="4205605"/>
                    <a:pt x="0" y="2709291"/>
                  </a:cubicBez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53938" cy="5767832"/>
            </a:xfrm>
            <a:custGeom>
              <a:avLst/>
              <a:gdLst/>
              <a:ahLst/>
              <a:cxnLst/>
              <a:rect r="r" b="b" t="t" l="l"/>
              <a:pathLst>
                <a:path h="5767832" w="5853938">
                  <a:moveTo>
                    <a:pt x="0" y="2883916"/>
                  </a:moveTo>
                  <a:cubicBezTo>
                    <a:pt x="0" y="1288542"/>
                    <a:pt x="1313053" y="0"/>
                    <a:pt x="2926969" y="0"/>
                  </a:cubicBezTo>
                  <a:lnTo>
                    <a:pt x="2926969" y="174625"/>
                  </a:lnTo>
                  <a:lnTo>
                    <a:pt x="2926969" y="0"/>
                  </a:lnTo>
                  <a:cubicBezTo>
                    <a:pt x="4540885" y="0"/>
                    <a:pt x="5853938" y="1288542"/>
                    <a:pt x="5853938" y="2883916"/>
                  </a:cubicBezTo>
                  <a:lnTo>
                    <a:pt x="5679313" y="2883916"/>
                  </a:lnTo>
                  <a:lnTo>
                    <a:pt x="5853938" y="2883916"/>
                  </a:lnTo>
                  <a:cubicBezTo>
                    <a:pt x="5853938" y="4479290"/>
                    <a:pt x="4540885" y="5767832"/>
                    <a:pt x="2926969" y="5767832"/>
                  </a:cubicBezTo>
                  <a:lnTo>
                    <a:pt x="2926969" y="5593207"/>
                  </a:lnTo>
                  <a:lnTo>
                    <a:pt x="2926969" y="5767832"/>
                  </a:lnTo>
                  <a:cubicBezTo>
                    <a:pt x="1313053" y="5767832"/>
                    <a:pt x="0" y="4479163"/>
                    <a:pt x="0" y="2883916"/>
                  </a:cubicBezTo>
                  <a:lnTo>
                    <a:pt x="174625" y="2883916"/>
                  </a:lnTo>
                  <a:lnTo>
                    <a:pt x="349250" y="2883916"/>
                  </a:lnTo>
                  <a:lnTo>
                    <a:pt x="174625" y="2883916"/>
                  </a:lnTo>
                  <a:lnTo>
                    <a:pt x="0" y="2883916"/>
                  </a:lnTo>
                  <a:moveTo>
                    <a:pt x="349250" y="2883916"/>
                  </a:moveTo>
                  <a:cubicBezTo>
                    <a:pt x="349250" y="2980309"/>
                    <a:pt x="271018" y="3058541"/>
                    <a:pt x="174625" y="3058541"/>
                  </a:cubicBezTo>
                  <a:cubicBezTo>
                    <a:pt x="78232" y="3058541"/>
                    <a:pt x="0" y="2980309"/>
                    <a:pt x="0" y="2883916"/>
                  </a:cubicBezTo>
                  <a:cubicBezTo>
                    <a:pt x="0" y="2787523"/>
                    <a:pt x="78232" y="2709291"/>
                    <a:pt x="174625" y="2709291"/>
                  </a:cubicBezTo>
                  <a:cubicBezTo>
                    <a:pt x="271018" y="2709291"/>
                    <a:pt x="349250" y="2787523"/>
                    <a:pt x="349250" y="2883916"/>
                  </a:cubicBezTo>
                  <a:cubicBezTo>
                    <a:pt x="349250" y="4281170"/>
                    <a:pt x="1500759" y="5418582"/>
                    <a:pt x="2926969" y="5418582"/>
                  </a:cubicBezTo>
                  <a:cubicBezTo>
                    <a:pt x="4353179" y="5418582"/>
                    <a:pt x="5504688" y="4281170"/>
                    <a:pt x="5504688" y="2883916"/>
                  </a:cubicBezTo>
                  <a:cubicBezTo>
                    <a:pt x="5504688" y="1486662"/>
                    <a:pt x="4353179" y="349250"/>
                    <a:pt x="2926969" y="349250"/>
                  </a:cubicBezTo>
                  <a:lnTo>
                    <a:pt x="2926969" y="174625"/>
                  </a:lnTo>
                  <a:lnTo>
                    <a:pt x="2926969" y="349250"/>
                  </a:lnTo>
                  <a:cubicBezTo>
                    <a:pt x="1500759" y="349250"/>
                    <a:pt x="349250" y="1486662"/>
                    <a:pt x="349250" y="2883916"/>
                  </a:cubicBez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5853958" cy="5729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12"/>
                </a:lnSpc>
              </a:pPr>
              <a:r>
                <a:rPr lang="en-US" b="true" sz="3900" spc="-23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Feature Engineering</a:t>
              </a:r>
            </a:p>
          </p:txBody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6480092" y="476160"/>
          <a:ext cx="11266817" cy="8148926"/>
        </p:xfrm>
        <a:graphic>
          <a:graphicData uri="http://schemas.openxmlformats.org/drawingml/2006/table">
            <a:tbl>
              <a:tblPr/>
              <a:tblGrid>
                <a:gridCol w="5074294"/>
                <a:gridCol w="6192523"/>
              </a:tblGrid>
              <a:tr h="6290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b="true" sz="2250" spc="21">
                          <a:solidFill>
                            <a:srgbClr val="FFFFFF"/>
                          </a:solidFill>
                          <a:latin typeface="TT Rounds Condensed Bold"/>
                          <a:ea typeface="TT Rounds Condensed Bold"/>
                          <a:cs typeface="TT Rounds Condensed Bold"/>
                          <a:sym typeface="TT Rounds Condensed Bold"/>
                        </a:rPr>
                        <a:t>Technical Indicator</a:t>
                      </a:r>
                      <a:endParaRPr lang="en-US" sz="1100"/>
                    </a:p>
                  </a:txBody>
                  <a:tcPr marL="83294" marR="83294" marT="83294" marB="83294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b="true" sz="2250" spc="21">
                          <a:solidFill>
                            <a:srgbClr val="FFFFFF"/>
                          </a:solidFill>
                          <a:latin typeface="TT Rounds Condensed Bold"/>
                          <a:ea typeface="TT Rounds Condensed Bold"/>
                          <a:cs typeface="TT Rounds Condensed Bold"/>
                          <a:sym typeface="TT Rounds Condensed Bold"/>
                        </a:rPr>
                        <a:t>Description</a:t>
                      </a:r>
                      <a:endParaRPr lang="en-US" sz="1100"/>
                    </a:p>
                  </a:txBody>
                  <a:tcPr marL="83294" marR="83294" marT="83294" marB="83294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9721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 spc="21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Date-Time</a:t>
                      </a:r>
                      <a:endParaRPr lang="en-US" sz="1100"/>
                    </a:p>
                  </a:txBody>
                  <a:tcPr marL="83294" marR="83294" marT="83294" marB="83294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 spc="21">
                          <a:solidFill>
                            <a:srgbClr val="0D0D0D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convert our 1-minute dataset into a 5-minute dataset</a:t>
                      </a:r>
                      <a:endParaRPr lang="en-US" sz="1100"/>
                    </a:p>
                  </a:txBody>
                  <a:tcPr marL="83294" marR="83294" marT="83294" marB="83294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</a:tr>
              <a:tr h="13152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 spc="21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M.A.C.D</a:t>
                      </a:r>
                      <a:endParaRPr lang="en-US" sz="1100"/>
                    </a:p>
                  </a:txBody>
                  <a:tcPr marL="83294" marR="83294" marT="83294" marB="83294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 spc="21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Moving Average Convergence/Divergence (MACD) helps investors identify price trends, market sentiment, and momentum.</a:t>
                      </a:r>
                      <a:endParaRPr lang="en-US" sz="1100"/>
                    </a:p>
                  </a:txBody>
                  <a:tcPr marL="83294" marR="83294" marT="83294" marB="83294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</a:tr>
              <a:tr h="9721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 spc="21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Average Price</a:t>
                      </a:r>
                      <a:endParaRPr lang="en-US" sz="1100"/>
                    </a:p>
                  </a:txBody>
                  <a:tcPr marL="83294" marR="83294" marT="83294" marB="83294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 spc="21">
                          <a:solidFill>
                            <a:srgbClr val="0D0D0D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Represents the average price of the financial instrument over a given time frame</a:t>
                      </a:r>
                      <a:endParaRPr lang="en-US" sz="1100"/>
                    </a:p>
                  </a:txBody>
                  <a:tcPr marL="83294" marR="83294" marT="83294" marB="83294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</a:tr>
              <a:tr h="9721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 spc="21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Upper Bollinger Band</a:t>
                      </a:r>
                      <a:endParaRPr lang="en-US" sz="1100"/>
                    </a:p>
                  </a:txBody>
                  <a:tcPr marL="83294" marR="83294" marT="83294" marB="83294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 spc="21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Indicates potential overbought levels by adding the standard deviation to the moving average.</a:t>
                      </a:r>
                      <a:endParaRPr lang="en-US" sz="1100"/>
                    </a:p>
                  </a:txBody>
                  <a:tcPr marL="83294" marR="83294" marT="83294" marB="83294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</a:tr>
              <a:tr h="11644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 spc="21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Lower Bollinger Band</a:t>
                      </a:r>
                      <a:endParaRPr lang="en-US" sz="1100"/>
                    </a:p>
                  </a:txBody>
                  <a:tcPr marL="83294" marR="83294" marT="83294" marB="83294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 spc="21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Signals potential oversold levels by subtracting the standard deviation from the moving average.</a:t>
                      </a:r>
                      <a:endParaRPr lang="en-US" sz="1100"/>
                    </a:p>
                  </a:txBody>
                  <a:tcPr marL="83294" marR="83294" marT="83294" marB="83294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</a:tr>
              <a:tr h="6290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 spc="21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Close </a:t>
                      </a:r>
                      <a:r>
                        <a:rPr lang="en-US" sz="2250" spc="21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Price</a:t>
                      </a:r>
                      <a:endParaRPr lang="en-US" sz="1100"/>
                    </a:p>
                  </a:txBody>
                  <a:tcPr marL="83294" marR="83294" marT="83294" marB="83294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 spc="21">
                          <a:solidFill>
                            <a:srgbClr val="0D0D0D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Represents the Close price of nifty- 50 per 5 min.</a:t>
                      </a:r>
                      <a:endParaRPr lang="en-US" sz="1100"/>
                    </a:p>
                  </a:txBody>
                  <a:tcPr marL="83294" marR="83294" marT="83294" marB="83294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</a:tr>
              <a:tr h="149483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 spc="21">
                          <a:solidFill>
                            <a:srgbClr val="0D0D0D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Relative Strength Index </a:t>
                      </a:r>
                      <a:r>
                        <a:rPr lang="en-US" sz="2250" spc="21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:</a:t>
                      </a:r>
                      <a:endParaRPr lang="en-US" sz="1100"/>
                    </a:p>
                  </a:txBody>
                  <a:tcPr marL="83294" marR="83294" marT="83294" marB="83294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r>
                        <a:rPr lang="en-US" sz="2250" spc="21">
                          <a:solidFill>
                            <a:srgbClr val="0D0D0D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A momentum oscillator that measures the speed and change of price movements, indicating overbought or oversold conditions in the market.</a:t>
                      </a:r>
                      <a:endParaRPr lang="en-US" sz="1100"/>
                    </a:p>
                  </a:txBody>
                  <a:tcPr marL="83294" marR="83294" marT="83294" marB="83294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4178354" y="9191625"/>
            <a:ext cx="1290000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After feature engineering, we have, 167,366  rows and 11 columns.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DAGQFznjP9A</dc:identifier>
  <dcterms:modified xsi:type="dcterms:W3CDTF">2011-08-01T06:04:30Z</dcterms:modified>
  <cp:revision>1</cp:revision>
  <dc:title>Nifty-50 (ppt)</dc:title>
</cp:coreProperties>
</file>